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298" r:id="rId9"/>
    <p:sldId id="262" r:id="rId10"/>
    <p:sldId id="333" r:id="rId11"/>
    <p:sldId id="263" r:id="rId12"/>
    <p:sldId id="299" r:id="rId13"/>
    <p:sldId id="302" r:id="rId14"/>
    <p:sldId id="264" r:id="rId15"/>
    <p:sldId id="266" r:id="rId16"/>
    <p:sldId id="265" r:id="rId17"/>
    <p:sldId id="276" r:id="rId18"/>
    <p:sldId id="303" r:id="rId19"/>
    <p:sldId id="293" r:id="rId20"/>
    <p:sldId id="277" r:id="rId21"/>
    <p:sldId id="284" r:id="rId22"/>
    <p:sldId id="269" r:id="rId23"/>
    <p:sldId id="304" r:id="rId24"/>
    <p:sldId id="305" r:id="rId25"/>
    <p:sldId id="307" r:id="rId26"/>
    <p:sldId id="306" r:id="rId27"/>
    <p:sldId id="308" r:id="rId28"/>
    <p:sldId id="270" r:id="rId29"/>
    <p:sldId id="309" r:id="rId30"/>
    <p:sldId id="310" r:id="rId31"/>
    <p:sldId id="311" r:id="rId32"/>
    <p:sldId id="312" r:id="rId33"/>
    <p:sldId id="314" r:id="rId34"/>
    <p:sldId id="313" r:id="rId35"/>
    <p:sldId id="315" r:id="rId36"/>
    <p:sldId id="316" r:id="rId37"/>
    <p:sldId id="317" r:id="rId38"/>
    <p:sldId id="294" r:id="rId39"/>
    <p:sldId id="296" r:id="rId40"/>
    <p:sldId id="318" r:id="rId41"/>
    <p:sldId id="319" r:id="rId42"/>
    <p:sldId id="321" r:id="rId43"/>
    <p:sldId id="322" r:id="rId44"/>
    <p:sldId id="323" r:id="rId45"/>
    <p:sldId id="324" r:id="rId46"/>
    <p:sldId id="288" r:id="rId47"/>
    <p:sldId id="289" r:id="rId48"/>
    <p:sldId id="320" r:id="rId49"/>
    <p:sldId id="274" r:id="rId50"/>
    <p:sldId id="275"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292929"/>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138" d="100"/>
          <a:sy n="138" d="100"/>
        </p:scale>
        <p:origin x="1532" y="8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9/30/2024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9/30/2024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872176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47</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9/30/2024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hyperlink" Target="https://github.com/liam-stuart/Applied-Data-Science-Capstone/blob/main/Web%20Scraping.ipynb" TargetMode="External"/><Relationship Id="rId7"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iam-stuart/Applied-Data-Science-Capstone/blob/main/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iam-stuart/Applied-Data-Science-Capstone/blob/main/Data%20Visualis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iam-stuart/Applied-Data-Science-Capstone/blob/main/SQL.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nbviewer.org/github/liam-stuart/Applied-Data-Science-Capstone/blob/main/Launch%20Site%20Maps.ipynb" TargetMode="Externa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iam-stuart/Applied-Data-Science-Capstone/blob/main/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24.png"/><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iam-stuart/Applied-Data-Science-Capstone/blob/main/Machine%20Learning%20Predi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4.png"/></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52.png"/><Relationship Id="rId4" Type="http://schemas.openxmlformats.org/officeDocument/2006/relationships/image" Target="../media/image51.png"/></Relationships>
</file>

<file path=ppt/slides/_rels/slide4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4.png"/></Relationships>
</file>

<file path=ppt/slides/_rels/slide4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45.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hyperlink" Target="https://github.com/liam-stuart/Applied-Data-Science-Capstone/tree/main" TargetMode="Externa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hyperlink" Target="https://en.wikipedia.org/wiki/List_of_Falcon_9_and_Falcon_Heavy_launches" TargetMode="External"/><Relationship Id="rId4" Type="http://schemas.openxmlformats.org/officeDocument/2006/relationships/hyperlink" Target="https://api.spacexdata.com/v4/rockets/"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hyperlink" Target="https://github.com/liam-stuart/Applied-Data-Science-Capstone/blob/main/Data%20Collection%20API.ipynb" TargetMode="External"/><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1.png"/><Relationship Id="rId4" Type="http://schemas.openxmlformats.org/officeDocument/2006/relationships/image" Target="../media/image5.png"/><Relationship Id="rId9"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Liam Stuart</a:t>
            </a:r>
          </a:p>
          <a:p>
            <a:r>
              <a:rPr lang="en-US" dirty="0">
                <a:solidFill>
                  <a:schemeClr val="bg2"/>
                </a:solidFill>
                <a:latin typeface="Abadi" panose="020B0604020104020204" pitchFamily="34" charset="0"/>
                <a:ea typeface="SF Pro" pitchFamily="2" charset="0"/>
                <a:cs typeface="SF Pro" pitchFamily="2" charset="0"/>
              </a:rPr>
              <a:t>30/09/2024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3932238" cy="3811587"/>
          </a:xfrm>
          <a:prstGeom prst="rect">
            <a:avLst/>
          </a:prstGeom>
        </p:spPr>
        <p:txBody>
          <a:bodyPr lIns="91440" tIns="45720" rIns="91440" bIns="45720" anchor="t">
            <a:noAutofit/>
          </a:bodyPr>
          <a:lstStyle/>
          <a:p>
            <a:pPr>
              <a:lnSpc>
                <a:spcPct val="100000"/>
              </a:lnSpc>
              <a:spcBef>
                <a:spcPts val="1400"/>
              </a:spcBef>
            </a:pPr>
            <a:r>
              <a:rPr lang="en-US" sz="2200" dirty="0">
                <a:solidFill>
                  <a:schemeClr val="accent3">
                    <a:lumMod val="25000"/>
                  </a:schemeClr>
                </a:solidFill>
                <a:latin typeface="Abadi"/>
              </a:rPr>
              <a:t>Data collection using web scraping from Wikipedia.</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a:t>
            </a:r>
            <a:r>
              <a:rPr lang="en-US" sz="2200" dirty="0">
                <a:solidFill>
                  <a:srgbClr val="0948C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https://github.com/liam-stuart/Applied-Data-Science-Capstone/blob/main/Web%20Scraping.ipynb</a:t>
            </a:r>
            <a:r>
              <a:rPr lang="en-US" sz="2200" dirty="0">
                <a:solidFill>
                  <a:schemeClr val="accent3">
                    <a:lumMod val="25000"/>
                  </a:schemeClr>
                </a:solidFill>
                <a:latin typeface="Abadi" panose="020B0604020104020204" pitchFamily="34" charset="0"/>
              </a:rPr>
              <a:t>)</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Picture 6">
            <a:extLst>
              <a:ext uri="{FF2B5EF4-FFF2-40B4-BE49-F238E27FC236}">
                <a16:creationId xmlns:a16="http://schemas.microsoft.com/office/drawing/2014/main" id="{0D5A6F0D-2763-1C0E-1BE0-BECEFCD12600}"/>
              </a:ext>
            </a:extLst>
          </p:cNvPr>
          <p:cNvPicPr>
            <a:picLocks noChangeAspect="1"/>
          </p:cNvPicPr>
          <p:nvPr/>
        </p:nvPicPr>
        <p:blipFill>
          <a:blip r:embed="rId4"/>
          <a:stretch>
            <a:fillRect/>
          </a:stretch>
        </p:blipFill>
        <p:spPr>
          <a:xfrm>
            <a:off x="6027811" y="1926143"/>
            <a:ext cx="2743200" cy="248195"/>
          </a:xfrm>
          <a:prstGeom prst="rect">
            <a:avLst/>
          </a:prstGeom>
        </p:spPr>
      </p:pic>
      <p:sp>
        <p:nvSpPr>
          <p:cNvPr id="8" name="TextBox 7">
            <a:extLst>
              <a:ext uri="{FF2B5EF4-FFF2-40B4-BE49-F238E27FC236}">
                <a16:creationId xmlns:a16="http://schemas.microsoft.com/office/drawing/2014/main" id="{62CF623E-2CF6-C7FE-2627-C22F765032CC}"/>
              </a:ext>
            </a:extLst>
          </p:cNvPr>
          <p:cNvSpPr txBox="1"/>
          <p:nvPr/>
        </p:nvSpPr>
        <p:spPr>
          <a:xfrm>
            <a:off x="6027811" y="1460504"/>
            <a:ext cx="4607862" cy="307777"/>
          </a:xfrm>
          <a:prstGeom prst="rect">
            <a:avLst/>
          </a:prstGeom>
          <a:noFill/>
        </p:spPr>
        <p:txBody>
          <a:bodyPr wrap="square" rtlCol="0">
            <a:spAutoFit/>
          </a:bodyPr>
          <a:lstStyle/>
          <a:p>
            <a:r>
              <a:rPr lang="en-GB" sz="1400" dirty="0">
                <a:latin typeface="Abadi" panose="020B0604020104020204" pitchFamily="34" charset="0"/>
              </a:rPr>
              <a:t>1. Response from HTML, Creation of </a:t>
            </a:r>
            <a:r>
              <a:rPr lang="en-GB" sz="1400" dirty="0" err="1">
                <a:latin typeface="Abadi" panose="020B0604020104020204" pitchFamily="34" charset="0"/>
              </a:rPr>
              <a:t>BeautifulSoup</a:t>
            </a:r>
            <a:r>
              <a:rPr lang="en-GB" sz="1400" dirty="0">
                <a:latin typeface="Abadi" panose="020B0604020104020204" pitchFamily="34" charset="0"/>
              </a:rPr>
              <a:t> Object</a:t>
            </a:r>
          </a:p>
        </p:txBody>
      </p:sp>
      <p:sp>
        <p:nvSpPr>
          <p:cNvPr id="9" name="TextBox 8">
            <a:extLst>
              <a:ext uri="{FF2B5EF4-FFF2-40B4-BE49-F238E27FC236}">
                <a16:creationId xmlns:a16="http://schemas.microsoft.com/office/drawing/2014/main" id="{7720D790-81CA-7B39-44C5-9081E77D2182}"/>
              </a:ext>
            </a:extLst>
          </p:cNvPr>
          <p:cNvSpPr txBox="1"/>
          <p:nvPr/>
        </p:nvSpPr>
        <p:spPr>
          <a:xfrm>
            <a:off x="6027811" y="2332200"/>
            <a:ext cx="3799680" cy="307777"/>
          </a:xfrm>
          <a:prstGeom prst="rect">
            <a:avLst/>
          </a:prstGeom>
          <a:noFill/>
        </p:spPr>
        <p:txBody>
          <a:bodyPr wrap="square" rtlCol="0">
            <a:spAutoFit/>
          </a:bodyPr>
          <a:lstStyle/>
          <a:p>
            <a:r>
              <a:rPr lang="en-GB" sz="1400" dirty="0">
                <a:latin typeface="Abadi" panose="020B0604020104020204" pitchFamily="34" charset="0"/>
              </a:rPr>
              <a:t>2. Finding tables and extracting column names</a:t>
            </a:r>
          </a:p>
        </p:txBody>
      </p:sp>
      <p:pic>
        <p:nvPicPr>
          <p:cNvPr id="12" name="Picture 11">
            <a:extLst>
              <a:ext uri="{FF2B5EF4-FFF2-40B4-BE49-F238E27FC236}">
                <a16:creationId xmlns:a16="http://schemas.microsoft.com/office/drawing/2014/main" id="{4F30EA9C-37BE-9EFF-654B-77D3CD72C6C0}"/>
              </a:ext>
            </a:extLst>
          </p:cNvPr>
          <p:cNvPicPr>
            <a:picLocks noChangeAspect="1"/>
          </p:cNvPicPr>
          <p:nvPr/>
        </p:nvPicPr>
        <p:blipFill>
          <a:blip r:embed="rId5"/>
          <a:stretch>
            <a:fillRect/>
          </a:stretch>
        </p:blipFill>
        <p:spPr>
          <a:xfrm>
            <a:off x="6027811" y="2738257"/>
            <a:ext cx="1697820" cy="630461"/>
          </a:xfrm>
          <a:prstGeom prst="rect">
            <a:avLst/>
          </a:prstGeom>
        </p:spPr>
      </p:pic>
      <p:sp>
        <p:nvSpPr>
          <p:cNvPr id="13" name="TextBox 12">
            <a:extLst>
              <a:ext uri="{FF2B5EF4-FFF2-40B4-BE49-F238E27FC236}">
                <a16:creationId xmlns:a16="http://schemas.microsoft.com/office/drawing/2014/main" id="{FB5C52E5-ED98-A20C-674C-DDCBB16E9341}"/>
              </a:ext>
            </a:extLst>
          </p:cNvPr>
          <p:cNvSpPr txBox="1"/>
          <p:nvPr/>
        </p:nvSpPr>
        <p:spPr>
          <a:xfrm>
            <a:off x="6027811" y="3583709"/>
            <a:ext cx="3850479" cy="523220"/>
          </a:xfrm>
          <a:prstGeom prst="rect">
            <a:avLst/>
          </a:prstGeom>
          <a:noFill/>
        </p:spPr>
        <p:txBody>
          <a:bodyPr wrap="square" rtlCol="0">
            <a:spAutoFit/>
          </a:bodyPr>
          <a:lstStyle/>
          <a:p>
            <a:r>
              <a:rPr lang="en-GB" sz="1400" dirty="0">
                <a:latin typeface="Abadi" panose="020B0604020104020204" pitchFamily="34" charset="0"/>
              </a:rPr>
              <a:t>3. Convert to Pandas </a:t>
            </a:r>
            <a:r>
              <a:rPr lang="en-GB" sz="1400" dirty="0" err="1">
                <a:latin typeface="Abadi" panose="020B0604020104020204" pitchFamily="34" charset="0"/>
              </a:rPr>
              <a:t>DataFrame</a:t>
            </a:r>
            <a:r>
              <a:rPr lang="en-GB" sz="1400" dirty="0">
                <a:latin typeface="Abadi" panose="020B0604020104020204" pitchFamily="34" charset="0"/>
              </a:rPr>
              <a:t>, append data (see code for further details)</a:t>
            </a:r>
          </a:p>
        </p:txBody>
      </p:sp>
      <p:pic>
        <p:nvPicPr>
          <p:cNvPr id="15" name="Picture 14">
            <a:extLst>
              <a:ext uri="{FF2B5EF4-FFF2-40B4-BE49-F238E27FC236}">
                <a16:creationId xmlns:a16="http://schemas.microsoft.com/office/drawing/2014/main" id="{7165C9BE-634F-5C9C-FBCB-1678F0076F84}"/>
              </a:ext>
            </a:extLst>
          </p:cNvPr>
          <p:cNvPicPr>
            <a:picLocks noChangeAspect="1"/>
          </p:cNvPicPr>
          <p:nvPr/>
        </p:nvPicPr>
        <p:blipFill>
          <a:blip r:embed="rId6"/>
          <a:stretch>
            <a:fillRect/>
          </a:stretch>
        </p:blipFill>
        <p:spPr>
          <a:xfrm>
            <a:off x="6027811" y="4164442"/>
            <a:ext cx="1586373" cy="1135159"/>
          </a:xfrm>
          <a:prstGeom prst="rect">
            <a:avLst/>
          </a:prstGeom>
        </p:spPr>
      </p:pic>
      <p:pic>
        <p:nvPicPr>
          <p:cNvPr id="17" name="Picture 16">
            <a:extLst>
              <a:ext uri="{FF2B5EF4-FFF2-40B4-BE49-F238E27FC236}">
                <a16:creationId xmlns:a16="http://schemas.microsoft.com/office/drawing/2014/main" id="{DDBEF73C-869C-29CB-4C67-25EF99F366DC}"/>
              </a:ext>
            </a:extLst>
          </p:cNvPr>
          <p:cNvPicPr>
            <a:picLocks noChangeAspect="1"/>
          </p:cNvPicPr>
          <p:nvPr/>
        </p:nvPicPr>
        <p:blipFill>
          <a:blip r:embed="rId7"/>
          <a:stretch>
            <a:fillRect/>
          </a:stretch>
        </p:blipFill>
        <p:spPr>
          <a:xfrm>
            <a:off x="7614184" y="4601159"/>
            <a:ext cx="3396708" cy="130862"/>
          </a:xfrm>
          <a:prstGeom prst="rect">
            <a:avLst/>
          </a:prstGeom>
        </p:spPr>
      </p:pic>
      <p:sp>
        <p:nvSpPr>
          <p:cNvPr id="18" name="TextBox 17">
            <a:extLst>
              <a:ext uri="{FF2B5EF4-FFF2-40B4-BE49-F238E27FC236}">
                <a16:creationId xmlns:a16="http://schemas.microsoft.com/office/drawing/2014/main" id="{E5560950-D0E9-B592-4213-20A918E6FC06}"/>
              </a:ext>
            </a:extLst>
          </p:cNvPr>
          <p:cNvSpPr txBox="1"/>
          <p:nvPr/>
        </p:nvSpPr>
        <p:spPr>
          <a:xfrm>
            <a:off x="6027811" y="5477225"/>
            <a:ext cx="3268589" cy="307777"/>
          </a:xfrm>
          <a:prstGeom prst="rect">
            <a:avLst/>
          </a:prstGeom>
          <a:noFill/>
        </p:spPr>
        <p:txBody>
          <a:bodyPr wrap="square" rtlCol="0">
            <a:spAutoFit/>
          </a:bodyPr>
          <a:lstStyle/>
          <a:p>
            <a:r>
              <a:rPr lang="en-GB" sz="1400" dirty="0">
                <a:latin typeface="Abadi" panose="020B0604020104020204" pitchFamily="34" charset="0"/>
              </a:rPr>
              <a:t>4. Convert to csv file</a:t>
            </a:r>
          </a:p>
        </p:txBody>
      </p:sp>
      <p:pic>
        <p:nvPicPr>
          <p:cNvPr id="20" name="Picture 19">
            <a:extLst>
              <a:ext uri="{FF2B5EF4-FFF2-40B4-BE49-F238E27FC236}">
                <a16:creationId xmlns:a16="http://schemas.microsoft.com/office/drawing/2014/main" id="{C61E8A8C-E61D-8BB7-EB22-71D862A45075}"/>
              </a:ext>
            </a:extLst>
          </p:cNvPr>
          <p:cNvPicPr>
            <a:picLocks noChangeAspect="1"/>
          </p:cNvPicPr>
          <p:nvPr/>
        </p:nvPicPr>
        <p:blipFill>
          <a:blip r:embed="rId8"/>
          <a:stretch>
            <a:fillRect/>
          </a:stretch>
        </p:blipFill>
        <p:spPr>
          <a:xfrm>
            <a:off x="6027811" y="5981525"/>
            <a:ext cx="2566625" cy="125022"/>
          </a:xfrm>
          <a:prstGeom prst="rect">
            <a:avLst/>
          </a:prstGeom>
        </p:spPr>
      </p:pic>
      <p:cxnSp>
        <p:nvCxnSpPr>
          <p:cNvPr id="21" name="Connector: Elbow 20">
            <a:extLst>
              <a:ext uri="{FF2B5EF4-FFF2-40B4-BE49-F238E27FC236}">
                <a16:creationId xmlns:a16="http://schemas.microsoft.com/office/drawing/2014/main" id="{CEC617D0-FB5B-8400-5F3A-5B164066D4A3}"/>
              </a:ext>
            </a:extLst>
          </p:cNvPr>
          <p:cNvCxnSpPr>
            <a:cxnSpLocks/>
            <a:endCxn id="12" idx="3"/>
          </p:cNvCxnSpPr>
          <p:nvPr/>
        </p:nvCxnSpPr>
        <p:spPr>
          <a:xfrm rot="10800000" flipV="1">
            <a:off x="7725631" y="2068608"/>
            <a:ext cx="1145452" cy="984879"/>
          </a:xfrm>
          <a:prstGeom prst="bentConnector3">
            <a:avLst>
              <a:gd name="adj1" fmla="val -104416"/>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866477B7-8D62-8924-0468-3D914E6E8BF2}"/>
              </a:ext>
            </a:extLst>
          </p:cNvPr>
          <p:cNvCxnSpPr>
            <a:cxnSpLocks/>
            <a:endCxn id="17" idx="3"/>
          </p:cNvCxnSpPr>
          <p:nvPr/>
        </p:nvCxnSpPr>
        <p:spPr>
          <a:xfrm>
            <a:off x="7725631" y="3366370"/>
            <a:ext cx="3285261" cy="1300220"/>
          </a:xfrm>
          <a:prstGeom prst="bentConnector3">
            <a:avLst>
              <a:gd name="adj1" fmla="val 106958"/>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8F072B2E-DA17-39B6-44C9-84078ED6CE26}"/>
              </a:ext>
            </a:extLst>
          </p:cNvPr>
          <p:cNvCxnSpPr>
            <a:cxnSpLocks/>
            <a:endCxn id="20" idx="3"/>
          </p:cNvCxnSpPr>
          <p:nvPr/>
        </p:nvCxnSpPr>
        <p:spPr>
          <a:xfrm>
            <a:off x="7614184" y="5316700"/>
            <a:ext cx="980252" cy="727336"/>
          </a:xfrm>
          <a:prstGeom prst="bentConnector3">
            <a:avLst>
              <a:gd name="adj1" fmla="val 12332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635407" cy="4351338"/>
          </a:xfrm>
          <a:prstGeom prst="rect">
            <a:avLst/>
          </a:prstGeom>
        </p:spPr>
        <p:txBody>
          <a:bodyPr/>
          <a:lstStyle/>
          <a:p>
            <a:r>
              <a:rPr lang="en-US" sz="2200" dirty="0">
                <a:solidFill>
                  <a:schemeClr val="accent3">
                    <a:lumMod val="25000"/>
                  </a:schemeClr>
                </a:solidFill>
                <a:latin typeface="Abadi" panose="020B0604020104020204" pitchFamily="34" charset="0"/>
              </a:rPr>
              <a:t>Flowchart of the data processing stage, including some initial EDA</a:t>
            </a:r>
          </a:p>
          <a:p>
            <a:r>
              <a:rPr lang="en-US" sz="2200" dirty="0">
                <a:solidFill>
                  <a:schemeClr val="accent3">
                    <a:lumMod val="25000"/>
                  </a:schemeClr>
                </a:solidFill>
                <a:latin typeface="Abadi" panose="020B0604020104020204" pitchFamily="34" charset="0"/>
              </a:rPr>
              <a:t>Code: (</a:t>
            </a:r>
            <a:r>
              <a:rPr lang="en-US" sz="2200" dirty="0">
                <a:solidFill>
                  <a:srgbClr val="0948CB"/>
                </a:solidFill>
                <a:latin typeface="Abadi" panose="020B0604020104020204" pitchFamily="34" charset="0"/>
                <a:hlinkClick r:id="rId3"/>
              </a:rPr>
              <a:t>https://github.com/liam-stuart/Applied-Data-Science-Capstone/blob/main/Data%20Wrangling.ipynb</a:t>
            </a:r>
            <a:r>
              <a:rPr lang="en-US" sz="2200" dirty="0">
                <a:solidFill>
                  <a:schemeClr val="accent3">
                    <a:lumMod val="25000"/>
                  </a:schemeClr>
                </a:solidFill>
                <a:latin typeface="Abadi" panose="020B0604020104020204" pitchFamily="34" charset="0"/>
              </a:rPr>
              <a:t>)</a:t>
            </a:r>
          </a:p>
          <a:p>
            <a:endParaRPr lang="en-US" dirty="0"/>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Rounded Corners 1">
            <a:extLst>
              <a:ext uri="{FF2B5EF4-FFF2-40B4-BE49-F238E27FC236}">
                <a16:creationId xmlns:a16="http://schemas.microsoft.com/office/drawing/2014/main" id="{B3FA151B-A95E-0C2C-2852-9235E55B9623}"/>
              </a:ext>
            </a:extLst>
          </p:cNvPr>
          <p:cNvSpPr/>
          <p:nvPr/>
        </p:nvSpPr>
        <p:spPr>
          <a:xfrm>
            <a:off x="8169564" y="1537855"/>
            <a:ext cx="2743200" cy="11268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Check for null values, calculate number of launches per site</a:t>
            </a:r>
          </a:p>
        </p:txBody>
      </p:sp>
      <p:sp>
        <p:nvSpPr>
          <p:cNvPr id="3" name="Rectangle: Rounded Corners 2">
            <a:extLst>
              <a:ext uri="{FF2B5EF4-FFF2-40B4-BE49-F238E27FC236}">
                <a16:creationId xmlns:a16="http://schemas.microsoft.com/office/drawing/2014/main" id="{073F94E9-2842-8136-6831-E94944ECEEC8}"/>
              </a:ext>
            </a:extLst>
          </p:cNvPr>
          <p:cNvSpPr/>
          <p:nvPr/>
        </p:nvSpPr>
        <p:spPr>
          <a:xfrm>
            <a:off x="8169564" y="2944209"/>
            <a:ext cx="2743200" cy="11268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Calculate the frequency of each orbit and their associated launch outcomes</a:t>
            </a:r>
          </a:p>
        </p:txBody>
      </p:sp>
      <p:sp>
        <p:nvSpPr>
          <p:cNvPr id="6" name="Rectangle: Rounded Corners 5">
            <a:extLst>
              <a:ext uri="{FF2B5EF4-FFF2-40B4-BE49-F238E27FC236}">
                <a16:creationId xmlns:a16="http://schemas.microsoft.com/office/drawing/2014/main" id="{B2D97E2B-E881-2107-7E94-982FE36AB366}"/>
              </a:ext>
            </a:extLst>
          </p:cNvPr>
          <p:cNvSpPr/>
          <p:nvPr/>
        </p:nvSpPr>
        <p:spPr>
          <a:xfrm>
            <a:off x="8169564" y="4350563"/>
            <a:ext cx="2743200" cy="112683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Create a new landing outcome label using the Outcome column</a:t>
            </a:r>
          </a:p>
        </p:txBody>
      </p:sp>
      <p:cxnSp>
        <p:nvCxnSpPr>
          <p:cNvPr id="9" name="Straight Arrow Connector 8">
            <a:extLst>
              <a:ext uri="{FF2B5EF4-FFF2-40B4-BE49-F238E27FC236}">
                <a16:creationId xmlns:a16="http://schemas.microsoft.com/office/drawing/2014/main" id="{D76870EF-62EB-39AA-CD0F-F04B49F7F749}"/>
              </a:ext>
            </a:extLst>
          </p:cNvPr>
          <p:cNvCxnSpPr>
            <a:stCxn id="2" idx="2"/>
            <a:endCxn id="3" idx="0"/>
          </p:cNvCxnSpPr>
          <p:nvPr/>
        </p:nvCxnSpPr>
        <p:spPr>
          <a:xfrm>
            <a:off x="9541164" y="2664691"/>
            <a:ext cx="0" cy="279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926907A9-DDA4-8670-4477-992FBB62A7A4}"/>
              </a:ext>
            </a:extLst>
          </p:cNvPr>
          <p:cNvCxnSpPr>
            <a:stCxn id="3" idx="2"/>
            <a:endCxn id="6" idx="0"/>
          </p:cNvCxnSpPr>
          <p:nvPr/>
        </p:nvCxnSpPr>
        <p:spPr>
          <a:xfrm>
            <a:off x="9541164" y="4071045"/>
            <a:ext cx="0" cy="2795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54284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To get a better grasp on the relationships between certain variables, charts were generated to visualize the data. Some are displayed below:</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One immediate conclusion is that over time, the overall success rate of launches showed an increasing trend.</a:t>
            </a:r>
          </a:p>
          <a:p>
            <a:pPr>
              <a:lnSpc>
                <a:spcPct val="100000"/>
              </a:lnSpc>
              <a:spcBef>
                <a:spcPts val="1400"/>
              </a:spcBef>
            </a:pPr>
            <a:r>
              <a:rPr lang="en-US" sz="2200" dirty="0">
                <a:solidFill>
                  <a:schemeClr val="accent3">
                    <a:lumMod val="25000"/>
                  </a:schemeClr>
                </a:solidFill>
                <a:latin typeface="Abadi"/>
              </a:rPr>
              <a:t>Code: (</a:t>
            </a:r>
            <a:r>
              <a:rPr lang="en-US" sz="2200" dirty="0">
                <a:solidFill>
                  <a:srgbClr val="0948CB"/>
                </a:solidFill>
                <a:latin typeface="Abadi"/>
                <a:hlinkClick r:id="rId3"/>
              </a:rPr>
              <a:t>https://github.com/liam-stuart/Applied-Data-Science-Capstone/blob/main/Data%20Visualisation.ipynb</a:t>
            </a:r>
            <a:r>
              <a:rPr lang="en-US" sz="2200" dirty="0">
                <a:solidFill>
                  <a:schemeClr val="accent3">
                    <a:lumMod val="25000"/>
                  </a:schemeClr>
                </a:solidFill>
                <a:latin typeface="Abadi"/>
              </a:rPr>
              <a:t>)</a:t>
            </a:r>
          </a:p>
          <a:p>
            <a:pPr>
              <a:lnSpc>
                <a:spcPct val="100000"/>
              </a:lnSpc>
              <a:spcBef>
                <a:spcPts val="1400"/>
              </a:spcBef>
            </a:pPr>
            <a:endParaRPr lang="en-US" sz="2200" dirty="0">
              <a:solidFill>
                <a:schemeClr val="accent3">
                  <a:lumMod val="25000"/>
                </a:schemeClr>
              </a:solidFill>
              <a:latin typeface="Abadi"/>
            </a:endParaRP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6" name="Picture 5">
            <a:extLst>
              <a:ext uri="{FF2B5EF4-FFF2-40B4-BE49-F238E27FC236}">
                <a16:creationId xmlns:a16="http://schemas.microsoft.com/office/drawing/2014/main" id="{7A5A22DA-CD19-B042-81E6-82B1798693E8}"/>
              </a:ext>
            </a:extLst>
          </p:cNvPr>
          <p:cNvPicPr>
            <a:picLocks noChangeAspect="1"/>
          </p:cNvPicPr>
          <p:nvPr/>
        </p:nvPicPr>
        <p:blipFill>
          <a:blip r:embed="rId4"/>
          <a:stretch>
            <a:fillRect/>
          </a:stretch>
        </p:blipFill>
        <p:spPr>
          <a:xfrm>
            <a:off x="815518" y="2665924"/>
            <a:ext cx="5479064" cy="1781424"/>
          </a:xfrm>
          <a:prstGeom prst="rect">
            <a:avLst/>
          </a:prstGeom>
        </p:spPr>
      </p:pic>
      <p:pic>
        <p:nvPicPr>
          <p:cNvPr id="8" name="Picture 7">
            <a:extLst>
              <a:ext uri="{FF2B5EF4-FFF2-40B4-BE49-F238E27FC236}">
                <a16:creationId xmlns:a16="http://schemas.microsoft.com/office/drawing/2014/main" id="{78ED2EBF-8578-7CF1-DE0F-779FD063081A}"/>
              </a:ext>
            </a:extLst>
          </p:cNvPr>
          <p:cNvPicPr>
            <a:picLocks noChangeAspect="1"/>
          </p:cNvPicPr>
          <p:nvPr/>
        </p:nvPicPr>
        <p:blipFill>
          <a:blip r:embed="rId5"/>
          <a:stretch>
            <a:fillRect/>
          </a:stretch>
        </p:blipFill>
        <p:spPr>
          <a:xfrm>
            <a:off x="6417296" y="2665924"/>
            <a:ext cx="2560112" cy="1781424"/>
          </a:xfrm>
          <a:prstGeom prst="rect">
            <a:avLst/>
          </a:prstGeom>
        </p:spPr>
      </p:pic>
      <p:pic>
        <p:nvPicPr>
          <p:cNvPr id="10" name="Picture 9">
            <a:extLst>
              <a:ext uri="{FF2B5EF4-FFF2-40B4-BE49-F238E27FC236}">
                <a16:creationId xmlns:a16="http://schemas.microsoft.com/office/drawing/2014/main" id="{E5E22719-6C9E-566D-05E2-0F1630E6DF49}"/>
              </a:ext>
            </a:extLst>
          </p:cNvPr>
          <p:cNvPicPr>
            <a:picLocks noChangeAspect="1"/>
          </p:cNvPicPr>
          <p:nvPr/>
        </p:nvPicPr>
        <p:blipFill>
          <a:blip r:embed="rId6"/>
          <a:stretch>
            <a:fillRect/>
          </a:stretch>
        </p:blipFill>
        <p:spPr>
          <a:xfrm>
            <a:off x="9190181" y="2665924"/>
            <a:ext cx="2369128" cy="1781424"/>
          </a:xfrm>
          <a:prstGeom prst="rect">
            <a:avLst/>
          </a:prstGeom>
        </p:spPr>
      </p:pic>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4"/>
            <a:ext cx="9745589" cy="475586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The SQL queries performed displayed the following:</a:t>
            </a:r>
          </a:p>
          <a:p>
            <a:pPr lvl="1">
              <a:lnSpc>
                <a:spcPct val="100000"/>
              </a:lnSpc>
              <a:spcBef>
                <a:spcPts val="1400"/>
              </a:spcBef>
            </a:pPr>
            <a:r>
              <a:rPr lang="en-US" sz="1100" dirty="0">
                <a:solidFill>
                  <a:schemeClr val="accent3">
                    <a:lumMod val="25000"/>
                  </a:schemeClr>
                </a:solidFill>
                <a:latin typeface="Abadi" panose="020B0604020104020204" pitchFamily="34" charset="0"/>
              </a:rPr>
              <a:t>Unique launch site names;</a:t>
            </a:r>
          </a:p>
          <a:p>
            <a:pPr lvl="1">
              <a:lnSpc>
                <a:spcPct val="100000"/>
              </a:lnSpc>
              <a:spcBef>
                <a:spcPts val="1400"/>
              </a:spcBef>
            </a:pPr>
            <a:r>
              <a:rPr lang="en-US" sz="1100" dirty="0">
                <a:solidFill>
                  <a:schemeClr val="accent3">
                    <a:lumMod val="25000"/>
                  </a:schemeClr>
                </a:solidFill>
                <a:latin typeface="Abadi" panose="020B0604020104020204" pitchFamily="34" charset="0"/>
              </a:rPr>
              <a:t>5 records where launch sites began with ‘CCA’;</a:t>
            </a:r>
          </a:p>
          <a:p>
            <a:pPr lvl="1">
              <a:lnSpc>
                <a:spcPct val="100000"/>
              </a:lnSpc>
              <a:spcBef>
                <a:spcPts val="1400"/>
              </a:spcBef>
            </a:pPr>
            <a:r>
              <a:rPr lang="en-US" sz="1100" dirty="0">
                <a:solidFill>
                  <a:schemeClr val="accent3">
                    <a:lumMod val="25000"/>
                  </a:schemeClr>
                </a:solidFill>
                <a:latin typeface="Abadi" panose="020B0604020104020204" pitchFamily="34" charset="0"/>
              </a:rPr>
              <a:t>The total payload mass carried by NASA (CRS) boosters;</a:t>
            </a:r>
          </a:p>
          <a:p>
            <a:pPr lvl="1">
              <a:lnSpc>
                <a:spcPct val="100000"/>
              </a:lnSpc>
              <a:spcBef>
                <a:spcPts val="1400"/>
              </a:spcBef>
            </a:pPr>
            <a:r>
              <a:rPr lang="en-US" sz="1100" dirty="0">
                <a:solidFill>
                  <a:schemeClr val="accent3">
                    <a:lumMod val="25000"/>
                  </a:schemeClr>
                </a:solidFill>
                <a:latin typeface="Abadi" panose="020B0604020104020204" pitchFamily="34" charset="0"/>
              </a:rPr>
              <a:t>The average payload mass carried by booster version F9 v1.1;</a:t>
            </a:r>
          </a:p>
          <a:p>
            <a:pPr lvl="1">
              <a:lnSpc>
                <a:spcPct val="100000"/>
              </a:lnSpc>
              <a:spcBef>
                <a:spcPts val="1400"/>
              </a:spcBef>
            </a:pPr>
            <a:r>
              <a:rPr lang="en-US" sz="1100" dirty="0">
                <a:solidFill>
                  <a:schemeClr val="accent3">
                    <a:lumMod val="25000"/>
                  </a:schemeClr>
                </a:solidFill>
                <a:latin typeface="Abadi" panose="020B0604020104020204" pitchFamily="34" charset="0"/>
              </a:rPr>
              <a:t>The date when the first successful landing outcome in ground pad was achieved;</a:t>
            </a:r>
          </a:p>
          <a:p>
            <a:pPr lvl="1">
              <a:lnSpc>
                <a:spcPct val="100000"/>
              </a:lnSpc>
              <a:spcBef>
                <a:spcPts val="1400"/>
              </a:spcBef>
            </a:pPr>
            <a:r>
              <a:rPr lang="en-US" sz="1100" dirty="0">
                <a:solidFill>
                  <a:schemeClr val="accent3">
                    <a:lumMod val="25000"/>
                  </a:schemeClr>
                </a:solidFill>
                <a:latin typeface="Abadi" panose="020B0604020104020204" pitchFamily="34" charset="0"/>
              </a:rPr>
              <a:t>The names of the boosters which have success in drone ship and payload mass between 4000kg and 6000kg;</a:t>
            </a:r>
          </a:p>
          <a:p>
            <a:pPr lvl="1">
              <a:lnSpc>
                <a:spcPct val="100000"/>
              </a:lnSpc>
              <a:spcBef>
                <a:spcPts val="1400"/>
              </a:spcBef>
            </a:pPr>
            <a:r>
              <a:rPr lang="en-US" sz="1100" dirty="0">
                <a:solidFill>
                  <a:schemeClr val="accent3">
                    <a:lumMod val="25000"/>
                  </a:schemeClr>
                </a:solidFill>
                <a:latin typeface="Abadi" panose="020B0604020104020204" pitchFamily="34" charset="0"/>
              </a:rPr>
              <a:t>The total number of successful and failure mission outcomes;</a:t>
            </a:r>
          </a:p>
          <a:p>
            <a:pPr lvl="1">
              <a:lnSpc>
                <a:spcPct val="100000"/>
              </a:lnSpc>
              <a:spcBef>
                <a:spcPts val="1400"/>
              </a:spcBef>
            </a:pPr>
            <a:r>
              <a:rPr lang="en-US" sz="1100" dirty="0">
                <a:solidFill>
                  <a:schemeClr val="accent3">
                    <a:lumMod val="25000"/>
                  </a:schemeClr>
                </a:solidFill>
                <a:latin typeface="Abadi" panose="020B0604020104020204" pitchFamily="34" charset="0"/>
              </a:rPr>
              <a:t>The names of booster versions which have carried the maximum payload mass;</a:t>
            </a:r>
          </a:p>
          <a:p>
            <a:pPr lvl="1">
              <a:lnSpc>
                <a:spcPct val="100000"/>
              </a:lnSpc>
              <a:spcBef>
                <a:spcPts val="1400"/>
              </a:spcBef>
            </a:pPr>
            <a:r>
              <a:rPr lang="en-GB" sz="1100" dirty="0">
                <a:latin typeface="Abadi" panose="020B0604020104020204" pitchFamily="34" charset="0"/>
              </a:rPr>
              <a:t>The records which will display the month names, failure landing outcomes in drone ship, booster versions, and launch site for the months in the year 2015;</a:t>
            </a:r>
          </a:p>
          <a:p>
            <a:pPr lvl="1">
              <a:lnSpc>
                <a:spcPct val="100000"/>
              </a:lnSpc>
              <a:spcBef>
                <a:spcPts val="1400"/>
              </a:spcBef>
            </a:pPr>
            <a:r>
              <a:rPr lang="en-GB" sz="1100" dirty="0">
                <a:latin typeface="Abadi" panose="020B0604020104020204" pitchFamily="34" charset="0"/>
              </a:rPr>
              <a:t>Ranking</a:t>
            </a:r>
            <a:r>
              <a:rPr lang="en-GB" sz="1000" b="1" dirty="0"/>
              <a:t> </a:t>
            </a:r>
            <a:r>
              <a:rPr lang="en-GB" sz="1100" dirty="0">
                <a:latin typeface="Abadi" panose="020B0604020104020204" pitchFamily="34" charset="0"/>
              </a:rPr>
              <a:t>the count of landing outcomes between the date 2010-06-04 and 2017-03-20 in descending order.</a:t>
            </a:r>
            <a:endParaRPr lang="en-US" sz="1400" dirty="0">
              <a:solidFill>
                <a:schemeClr val="accent3">
                  <a:lumMod val="25000"/>
                </a:schemeClr>
              </a:solidFill>
              <a:latin typeface="Abadi" panose="020B0604020104020204" pitchFamily="34" charset="0"/>
            </a:endParaRPr>
          </a:p>
          <a:p>
            <a:r>
              <a:rPr lang="en-US" sz="2200" dirty="0">
                <a:latin typeface="Abadi" panose="020B0604020104020204" pitchFamily="34" charset="0"/>
              </a:rPr>
              <a:t>Code: (</a:t>
            </a:r>
            <a:r>
              <a:rPr lang="en-US" sz="2200" dirty="0">
                <a:solidFill>
                  <a:srgbClr val="0948CB"/>
                </a:solidFill>
                <a:latin typeface="Abadi" panose="020B0604020104020204" pitchFamily="34" charset="0"/>
                <a:hlinkClick r:id="rId3"/>
              </a:rPr>
              <a:t>https://github.com/liam-stuart/Applied-Data-Science-Capstone/blob/main/SQL.ipynb</a:t>
            </a:r>
            <a:r>
              <a:rPr lang="en-US" sz="2200" dirty="0">
                <a:latin typeface="Abadi" panose="020B0604020104020204" pitchFamily="34" charset="0"/>
              </a:rPr>
              <a:t>)</a:t>
            </a:r>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Map features have been created to identify the optimal launch site location, such as proximity to certain features and success rate for each site.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a:t>
            </a:r>
            <a:r>
              <a:rPr lang="en-US" sz="2200" dirty="0">
                <a:solidFill>
                  <a:srgbClr val="0948CB"/>
                </a:solidFill>
                <a:latin typeface="Abadi" panose="020B0604020104020204" pitchFamily="34" charset="0"/>
                <a:hlinkClick r:id="rId3"/>
              </a:rPr>
              <a:t>https://nbviewer.org/github/liam-stuart/Applied-Data-Science-Capstone/blob/main/Launch%20Site%20Maps.ipynb</a:t>
            </a:r>
            <a:r>
              <a:rPr lang="en-US" sz="2200" dirty="0">
                <a:solidFill>
                  <a:schemeClr val="accent3">
                    <a:lumMod val="25000"/>
                  </a:schemeClr>
                </a:solidFill>
                <a:latin typeface="Abadi" panose="020B0604020104020204" pitchFamily="34" charset="0"/>
              </a:rPr>
              <a:t>)</a:t>
            </a: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Picture 5">
            <a:extLst>
              <a:ext uri="{FF2B5EF4-FFF2-40B4-BE49-F238E27FC236}">
                <a16:creationId xmlns:a16="http://schemas.microsoft.com/office/drawing/2014/main" id="{C8A040D3-0276-49DD-1416-4761CA25F653}"/>
              </a:ext>
            </a:extLst>
          </p:cNvPr>
          <p:cNvPicPr>
            <a:picLocks noChangeAspect="1"/>
          </p:cNvPicPr>
          <p:nvPr/>
        </p:nvPicPr>
        <p:blipFill>
          <a:blip r:embed="rId4"/>
          <a:stretch>
            <a:fillRect/>
          </a:stretch>
        </p:blipFill>
        <p:spPr>
          <a:xfrm>
            <a:off x="734028" y="2985118"/>
            <a:ext cx="4275515" cy="2131210"/>
          </a:xfrm>
          <a:prstGeom prst="rect">
            <a:avLst/>
          </a:prstGeom>
        </p:spPr>
      </p:pic>
      <p:pic>
        <p:nvPicPr>
          <p:cNvPr id="8" name="Picture 7">
            <a:extLst>
              <a:ext uri="{FF2B5EF4-FFF2-40B4-BE49-F238E27FC236}">
                <a16:creationId xmlns:a16="http://schemas.microsoft.com/office/drawing/2014/main" id="{0B564571-6AAC-75B0-A5BF-316362CCA1C9}"/>
              </a:ext>
            </a:extLst>
          </p:cNvPr>
          <p:cNvPicPr>
            <a:picLocks noChangeAspect="1"/>
          </p:cNvPicPr>
          <p:nvPr/>
        </p:nvPicPr>
        <p:blipFill>
          <a:blip r:embed="rId5"/>
          <a:stretch>
            <a:fillRect/>
          </a:stretch>
        </p:blipFill>
        <p:spPr>
          <a:xfrm>
            <a:off x="5440775" y="2985119"/>
            <a:ext cx="2149433" cy="2131210"/>
          </a:xfrm>
          <a:prstGeom prst="rect">
            <a:avLst/>
          </a:prstGeom>
        </p:spPr>
      </p:pic>
      <p:pic>
        <p:nvPicPr>
          <p:cNvPr id="10" name="Picture 9">
            <a:extLst>
              <a:ext uri="{FF2B5EF4-FFF2-40B4-BE49-F238E27FC236}">
                <a16:creationId xmlns:a16="http://schemas.microsoft.com/office/drawing/2014/main" id="{17524D84-5FD6-377D-0FFD-ACDA2C035225}"/>
              </a:ext>
            </a:extLst>
          </p:cNvPr>
          <p:cNvPicPr>
            <a:picLocks noChangeAspect="1"/>
          </p:cNvPicPr>
          <p:nvPr/>
        </p:nvPicPr>
        <p:blipFill>
          <a:blip r:embed="rId6"/>
          <a:stretch>
            <a:fillRect/>
          </a:stretch>
        </p:blipFill>
        <p:spPr>
          <a:xfrm>
            <a:off x="7749514" y="2985118"/>
            <a:ext cx="3536097" cy="2131210"/>
          </a:xfrm>
          <a:prstGeom prst="rect">
            <a:avLst/>
          </a:prstGeom>
        </p:spPr>
      </p:pic>
    </p:spTree>
    <p:extLst>
      <p:ext uri="{BB962C8B-B14F-4D97-AF65-F5344CB8AC3E}">
        <p14:creationId xmlns:p14="http://schemas.microsoft.com/office/powerpoint/2010/main" val="1481143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fontScale="92500" lnSpcReduction="10000"/>
          </a:bodyPr>
          <a:lstStyle/>
          <a:p>
            <a:pPr>
              <a:lnSpc>
                <a:spcPct val="100000"/>
              </a:lnSpc>
              <a:spcBef>
                <a:spcPts val="1400"/>
              </a:spcBef>
            </a:pPr>
            <a:r>
              <a:rPr lang="en-US" sz="2200" dirty="0">
                <a:solidFill>
                  <a:schemeClr val="accent3">
                    <a:lumMod val="25000"/>
                  </a:schemeClr>
                </a:solidFill>
                <a:latin typeface="Abadi" panose="020B0604020104020204" pitchFamily="34" charset="0"/>
              </a:rPr>
              <a:t>An interactive dashboard has been created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easily compare Launch Site success rates, and how Payload Mass affects this.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Code: (</a:t>
            </a:r>
            <a:r>
              <a:rPr lang="en-US" sz="2200" dirty="0">
                <a:solidFill>
                  <a:srgbClr val="0948CB"/>
                </a:solidFill>
                <a:latin typeface="Abadi" panose="020B0604020104020204" pitchFamily="34" charset="0"/>
                <a:hlinkClick r:id="rId3"/>
              </a:rPr>
              <a:t>https://github.com/liam-stuart/Applied-Data-Science-Capstone/blob/main/spacex_dash_app.py</a:t>
            </a:r>
            <a:r>
              <a:rPr lang="en-US" sz="2200" dirty="0">
                <a:solidFill>
                  <a:schemeClr val="accent3">
                    <a:lumMod val="25000"/>
                  </a:schemeClr>
                </a:solidFill>
                <a:latin typeface="Abadi" panose="020B0604020104020204" pitchFamily="34" charset="0"/>
              </a:rPr>
              <a:t>)</a:t>
            </a:r>
          </a:p>
          <a:p>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10" name="Picture 9">
            <a:extLst>
              <a:ext uri="{FF2B5EF4-FFF2-40B4-BE49-F238E27FC236}">
                <a16:creationId xmlns:a16="http://schemas.microsoft.com/office/drawing/2014/main" id="{DCF56EE1-860B-D1D1-A0CC-83F8D828A41B}"/>
              </a:ext>
            </a:extLst>
          </p:cNvPr>
          <p:cNvPicPr>
            <a:picLocks noChangeAspect="1"/>
          </p:cNvPicPr>
          <p:nvPr/>
        </p:nvPicPr>
        <p:blipFill>
          <a:blip r:embed="rId4"/>
          <a:stretch>
            <a:fillRect/>
          </a:stretch>
        </p:blipFill>
        <p:spPr>
          <a:xfrm>
            <a:off x="770010" y="2422271"/>
            <a:ext cx="2810267" cy="2591162"/>
          </a:xfrm>
          <a:prstGeom prst="rect">
            <a:avLst/>
          </a:prstGeom>
        </p:spPr>
      </p:pic>
      <p:pic>
        <p:nvPicPr>
          <p:cNvPr id="12" name="Picture 11">
            <a:extLst>
              <a:ext uri="{FF2B5EF4-FFF2-40B4-BE49-F238E27FC236}">
                <a16:creationId xmlns:a16="http://schemas.microsoft.com/office/drawing/2014/main" id="{2BAEB332-4C42-961A-603A-6557CDBC3D8B}"/>
              </a:ext>
            </a:extLst>
          </p:cNvPr>
          <p:cNvPicPr>
            <a:picLocks noChangeAspect="1"/>
          </p:cNvPicPr>
          <p:nvPr/>
        </p:nvPicPr>
        <p:blipFill>
          <a:blip r:embed="rId5"/>
          <a:stretch>
            <a:fillRect/>
          </a:stretch>
        </p:blipFill>
        <p:spPr>
          <a:xfrm>
            <a:off x="4142509" y="2422271"/>
            <a:ext cx="7624618" cy="2591162"/>
          </a:xfrm>
          <a:prstGeom prst="rect">
            <a:avLst/>
          </a:prstGeom>
        </p:spPr>
      </p:pic>
    </p:spTree>
    <p:extLst>
      <p:ext uri="{BB962C8B-B14F-4D97-AF65-F5344CB8AC3E}">
        <p14:creationId xmlns:p14="http://schemas.microsoft.com/office/powerpoint/2010/main" val="33453277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435617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After the data was analyzed, machine learning was then utilized to train models on the data.</a:t>
            </a:r>
          </a:p>
          <a:p>
            <a:pPr>
              <a:lnSpc>
                <a:spcPct val="100000"/>
              </a:lnSpc>
              <a:spcBef>
                <a:spcPts val="1400"/>
              </a:spcBef>
            </a:pPr>
            <a:r>
              <a:rPr lang="en-US" sz="2200" dirty="0">
                <a:solidFill>
                  <a:schemeClr val="accent3">
                    <a:lumMod val="25000"/>
                  </a:schemeClr>
                </a:solidFill>
                <a:latin typeface="Abadi" panose="020B0604020104020204" pitchFamily="34" charset="0"/>
              </a:rPr>
              <a:t>Code: (</a:t>
            </a:r>
            <a:r>
              <a:rPr lang="en-US" sz="2200" dirty="0">
                <a:solidFill>
                  <a:srgbClr val="0948CB"/>
                </a:solidFill>
                <a:latin typeface="Abadi" panose="020B0604020104020204" pitchFamily="34" charset="0"/>
                <a:hlinkClick r:id="rId3"/>
              </a:rPr>
              <a:t>https://github.com/liam-stuart/Applied-Data-Science-Capstone/blob/main/Machine%20Learning%20Prediction.ipynb</a:t>
            </a:r>
            <a:r>
              <a:rPr lang="en-US" sz="22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Rectangle: Rounded Corners 6">
            <a:extLst>
              <a:ext uri="{FF2B5EF4-FFF2-40B4-BE49-F238E27FC236}">
                <a16:creationId xmlns:a16="http://schemas.microsoft.com/office/drawing/2014/main" id="{1E6FFDBE-F619-091A-13A7-BA0DD74C8FC4}"/>
              </a:ext>
            </a:extLst>
          </p:cNvPr>
          <p:cNvSpPr/>
          <p:nvPr/>
        </p:nvSpPr>
        <p:spPr>
          <a:xfrm>
            <a:off x="6954981" y="1825625"/>
            <a:ext cx="385156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Normalize then split the data into training and test sets </a:t>
            </a:r>
          </a:p>
        </p:txBody>
      </p:sp>
      <p:sp>
        <p:nvSpPr>
          <p:cNvPr id="10" name="Rectangle: Rounded Corners 9">
            <a:extLst>
              <a:ext uri="{FF2B5EF4-FFF2-40B4-BE49-F238E27FC236}">
                <a16:creationId xmlns:a16="http://schemas.microsoft.com/office/drawing/2014/main" id="{B7E35670-A322-4CA8-52D2-15F5D675C274}"/>
              </a:ext>
            </a:extLst>
          </p:cNvPr>
          <p:cNvSpPr/>
          <p:nvPr/>
        </p:nvSpPr>
        <p:spPr>
          <a:xfrm>
            <a:off x="6954981" y="3203576"/>
            <a:ext cx="385156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Use </a:t>
            </a:r>
            <a:r>
              <a:rPr lang="en-GB" dirty="0" err="1"/>
              <a:t>GridSearchCV</a:t>
            </a:r>
            <a:r>
              <a:rPr lang="en-GB" dirty="0"/>
              <a:t> to optimize each model over various hyperparameters</a:t>
            </a:r>
          </a:p>
        </p:txBody>
      </p:sp>
      <p:sp>
        <p:nvSpPr>
          <p:cNvPr id="11" name="Rectangle: Rounded Corners 10">
            <a:extLst>
              <a:ext uri="{FF2B5EF4-FFF2-40B4-BE49-F238E27FC236}">
                <a16:creationId xmlns:a16="http://schemas.microsoft.com/office/drawing/2014/main" id="{B4B048C0-6874-B81F-9D11-DDC56F2A538D}"/>
              </a:ext>
            </a:extLst>
          </p:cNvPr>
          <p:cNvSpPr/>
          <p:nvPr/>
        </p:nvSpPr>
        <p:spPr>
          <a:xfrm>
            <a:off x="6954981" y="4581527"/>
            <a:ext cx="3851563" cy="9144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t>Compare performance on training and test sets</a:t>
            </a:r>
          </a:p>
        </p:txBody>
      </p:sp>
      <p:cxnSp>
        <p:nvCxnSpPr>
          <p:cNvPr id="13" name="Straight Arrow Connector 12">
            <a:extLst>
              <a:ext uri="{FF2B5EF4-FFF2-40B4-BE49-F238E27FC236}">
                <a16:creationId xmlns:a16="http://schemas.microsoft.com/office/drawing/2014/main" id="{0106A47D-F181-1DD3-4CA6-0206B45DBDE3}"/>
              </a:ext>
            </a:extLst>
          </p:cNvPr>
          <p:cNvCxnSpPr>
            <a:stCxn id="7" idx="2"/>
            <a:endCxn id="10" idx="0"/>
          </p:cNvCxnSpPr>
          <p:nvPr/>
        </p:nvCxnSpPr>
        <p:spPr>
          <a:xfrm>
            <a:off x="8880763" y="2740025"/>
            <a:ext cx="0" cy="463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431FE2D9-96C3-3A43-2596-6D9EFB0FA52F}"/>
              </a:ext>
            </a:extLst>
          </p:cNvPr>
          <p:cNvCxnSpPr>
            <a:stCxn id="10" idx="2"/>
            <a:endCxn id="11" idx="0"/>
          </p:cNvCxnSpPr>
          <p:nvPr/>
        </p:nvCxnSpPr>
        <p:spPr>
          <a:xfrm>
            <a:off x="8880763" y="4117976"/>
            <a:ext cx="0" cy="46355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84257" cy="411779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The Decision Tree model ended up performing best on both the training and test sets.</a:t>
            </a:r>
          </a:p>
          <a:p>
            <a:pPr>
              <a:lnSpc>
                <a:spcPct val="100000"/>
              </a:lnSpc>
              <a:spcBef>
                <a:spcPts val="1400"/>
              </a:spcBef>
            </a:pPr>
            <a:r>
              <a:rPr lang="en-US" sz="2200" dirty="0">
                <a:solidFill>
                  <a:schemeClr val="accent3">
                    <a:lumMod val="25000"/>
                  </a:schemeClr>
                </a:solidFill>
                <a:latin typeface="Abadi" panose="020B0604020104020204" pitchFamily="34" charset="0"/>
              </a:rPr>
              <a:t>Success rates for SpaceX launches increased over time, likely due to more experience garnered from each launch and learning from mistakes.</a:t>
            </a:r>
          </a:p>
          <a:p>
            <a:pPr>
              <a:lnSpc>
                <a:spcPct val="100000"/>
              </a:lnSpc>
              <a:spcBef>
                <a:spcPts val="1400"/>
              </a:spcBef>
            </a:pPr>
            <a:r>
              <a:rPr lang="en-US" sz="2200" dirty="0">
                <a:solidFill>
                  <a:schemeClr val="accent3">
                    <a:lumMod val="25000"/>
                  </a:schemeClr>
                </a:solidFill>
                <a:latin typeface="Abadi" panose="020B0604020104020204" pitchFamily="34" charset="0"/>
              </a:rPr>
              <a:t>Good launch site locations were coastal and near railways for easy access to rocket components, and far away from civilian infrastructure like cities and highways to minimize risk from failed launches.</a:t>
            </a:r>
          </a:p>
          <a:p>
            <a:pPr>
              <a:lnSpc>
                <a:spcPct val="100000"/>
              </a:lnSpc>
              <a:spcBef>
                <a:spcPts val="1400"/>
              </a:spcBef>
            </a:pPr>
            <a:r>
              <a:rPr lang="en-US" sz="2200" dirty="0">
                <a:solidFill>
                  <a:schemeClr val="accent3">
                    <a:lumMod val="25000"/>
                  </a:schemeClr>
                </a:solidFill>
                <a:latin typeface="Abadi" panose="020B0604020104020204" pitchFamily="34" charset="0"/>
              </a:rPr>
              <a:t>Overall, KSC LC-39A had the highest success rate for launches.</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398530"/>
            <a:ext cx="10592999" cy="729797"/>
          </a:xfrm>
          <a:prstGeom prst="rect">
            <a:avLst/>
          </a:prstGeom>
        </p:spPr>
        <p:txBody>
          <a:bodyPr>
            <a:normAutofit lnSpcReduction="10000"/>
          </a:bodyPr>
          <a:lstStyle/>
          <a:p>
            <a:pPr>
              <a:lnSpc>
                <a:spcPct val="100000"/>
              </a:lnSpc>
              <a:spcBef>
                <a:spcPts val="1400"/>
              </a:spcBef>
            </a:pPr>
            <a:r>
              <a:rPr lang="en-CA" sz="2200" dirty="0">
                <a:solidFill>
                  <a:schemeClr val="accent3">
                    <a:lumMod val="25000"/>
                  </a:schemeClr>
                </a:solidFill>
                <a:latin typeface="Abadi" panose="020B0604020104020204" pitchFamily="34" charset="0"/>
              </a:rPr>
              <a:t>We can see that as flight number increases, the frequency of successful launches also increases. This trend holds for all sites.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92ADD1B-3315-ACD9-7DEB-4A8EE220EA83}"/>
              </a:ext>
            </a:extLst>
          </p:cNvPr>
          <p:cNvPicPr>
            <a:picLocks noChangeAspect="1"/>
          </p:cNvPicPr>
          <p:nvPr/>
        </p:nvPicPr>
        <p:blipFill>
          <a:blip r:embed="rId3"/>
          <a:stretch>
            <a:fillRect/>
          </a:stretch>
        </p:blipFill>
        <p:spPr>
          <a:xfrm>
            <a:off x="2694375" y="1459470"/>
            <a:ext cx="6181770" cy="3726623"/>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5287096"/>
            <a:ext cx="10156607" cy="103225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There does not appear to be a clear relationship between success rate and payload mass. Most of the failures on low masses are localised to CCAFS SLC 40.</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F2063B34-DBE1-7813-0B4F-30B199716B39}"/>
              </a:ext>
            </a:extLst>
          </p:cNvPr>
          <p:cNvPicPr>
            <a:picLocks noChangeAspect="1"/>
          </p:cNvPicPr>
          <p:nvPr/>
        </p:nvPicPr>
        <p:blipFill>
          <a:blip r:embed="rId3"/>
          <a:stretch>
            <a:fillRect/>
          </a:stretch>
        </p:blipFill>
        <p:spPr>
          <a:xfrm>
            <a:off x="2595417" y="1664100"/>
            <a:ext cx="6077527" cy="3517500"/>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080000"/>
            <a:ext cx="10438316" cy="1177636"/>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ES-L1, GEO, HEO and SSO appear to have the highest success rates in terms of orbit, but it should be noted that some of these orbits only appear once or twice in the dataset, skewing their percentages.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FDC7024C-CC9B-F9AB-D671-E41E1A94EEA4}"/>
              </a:ext>
            </a:extLst>
          </p:cNvPr>
          <p:cNvPicPr>
            <a:picLocks noChangeAspect="1"/>
          </p:cNvPicPr>
          <p:nvPr/>
        </p:nvPicPr>
        <p:blipFill>
          <a:blip r:embed="rId3"/>
          <a:stretch>
            <a:fillRect/>
          </a:stretch>
        </p:blipFill>
        <p:spPr>
          <a:xfrm>
            <a:off x="3734816" y="1648259"/>
            <a:ext cx="4585990" cy="3112436"/>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959926"/>
            <a:ext cx="10248971" cy="921417"/>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graph shows a clear shift towards higher orbit launches as the flight number increases.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DDDFF13-6666-B726-48F3-2C2B9197B347}"/>
              </a:ext>
            </a:extLst>
          </p:cNvPr>
          <p:cNvPicPr>
            <a:picLocks noChangeAspect="1"/>
          </p:cNvPicPr>
          <p:nvPr/>
        </p:nvPicPr>
        <p:blipFill>
          <a:blip r:embed="rId3"/>
          <a:stretch>
            <a:fillRect/>
          </a:stretch>
        </p:blipFill>
        <p:spPr>
          <a:xfrm>
            <a:off x="3963652" y="1468832"/>
            <a:ext cx="4264695" cy="3357168"/>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5123514"/>
            <a:ext cx="9777916" cy="1107643"/>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graph shows that ISS orbits in the 2000-4000kg range and GTO orbits in the 2000-8000kg range are by far the most common types of launches.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6D3548FC-40C8-88FB-E762-8A0979DEE0C6}"/>
              </a:ext>
            </a:extLst>
          </p:cNvPr>
          <p:cNvPicPr>
            <a:picLocks noChangeAspect="1"/>
          </p:cNvPicPr>
          <p:nvPr/>
        </p:nvPicPr>
        <p:blipFill>
          <a:blip r:embed="rId3"/>
          <a:stretch>
            <a:fillRect/>
          </a:stretch>
        </p:blipFill>
        <p:spPr>
          <a:xfrm>
            <a:off x="3996026" y="1604790"/>
            <a:ext cx="4199947" cy="312899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4959927"/>
            <a:ext cx="10045771" cy="92141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The overall success rate shows a clear upward trend over the years since 2013.</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B893EF88-E077-7C11-7983-41159B954386}"/>
              </a:ext>
            </a:extLst>
          </p:cNvPr>
          <p:cNvPicPr>
            <a:picLocks noChangeAspect="1"/>
          </p:cNvPicPr>
          <p:nvPr/>
        </p:nvPicPr>
        <p:blipFill>
          <a:blip r:embed="rId3"/>
          <a:stretch>
            <a:fillRect/>
          </a:stretch>
        </p:blipFill>
        <p:spPr>
          <a:xfrm>
            <a:off x="3629657" y="1577391"/>
            <a:ext cx="4932686" cy="311095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a:t>
            </a:r>
            <a:r>
              <a:rPr lang="en-GB" sz="2200" dirty="0" err="1">
                <a:solidFill>
                  <a:schemeClr val="accent3">
                    <a:lumMod val="25000"/>
                  </a:schemeClr>
                </a:solidFill>
                <a:latin typeface="Abadi" panose="020B0604020104020204" pitchFamily="34" charset="0"/>
              </a:rPr>
              <a:t>Launch_Site</a:t>
            </a:r>
            <a:r>
              <a:rPr lang="en-GB" sz="2200" dirty="0">
                <a:solidFill>
                  <a:schemeClr val="accent3">
                    <a:lumMod val="25000"/>
                  </a:schemeClr>
                </a:solidFill>
                <a:latin typeface="Abadi" panose="020B0604020104020204" pitchFamily="34" charset="0"/>
              </a:rPr>
              <a:t>" FROM SPACEXTABLE GROUP BY "</a:t>
            </a:r>
            <a:r>
              <a:rPr lang="en-GB" sz="2200" dirty="0" err="1">
                <a:solidFill>
                  <a:schemeClr val="accent3">
                    <a:lumMod val="25000"/>
                  </a:schemeClr>
                </a:solidFill>
                <a:latin typeface="Abadi" panose="020B0604020104020204" pitchFamily="34" charset="0"/>
              </a:rPr>
              <a:t>Launch_Site</a:t>
            </a:r>
            <a:r>
              <a:rPr lang="en-GB" sz="2200" dirty="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a:extLst>
              <a:ext uri="{FF2B5EF4-FFF2-40B4-BE49-F238E27FC236}">
                <a16:creationId xmlns:a16="http://schemas.microsoft.com/office/drawing/2014/main" id="{12CEF4DD-AD18-1A7A-C24B-DA90203FC972}"/>
              </a:ext>
            </a:extLst>
          </p:cNvPr>
          <p:cNvPicPr>
            <a:picLocks noChangeAspect="1"/>
          </p:cNvPicPr>
          <p:nvPr/>
        </p:nvPicPr>
        <p:blipFill>
          <a:blip r:embed="rId3"/>
          <a:stretch>
            <a:fillRect/>
          </a:stretch>
        </p:blipFill>
        <p:spPr>
          <a:xfrm>
            <a:off x="4892598" y="2658081"/>
            <a:ext cx="2182179" cy="2699009"/>
          </a:xfrm>
          <a:prstGeom prst="rect">
            <a:avLst/>
          </a:prstGeom>
        </p:spPr>
      </p:pic>
      <p:sp>
        <p:nvSpPr>
          <p:cNvPr id="9" name="TextBox 8">
            <a:extLst>
              <a:ext uri="{FF2B5EF4-FFF2-40B4-BE49-F238E27FC236}">
                <a16:creationId xmlns:a16="http://schemas.microsoft.com/office/drawing/2014/main" id="{C962C5BF-A207-40FC-5BE4-6B98CBAC6548}"/>
              </a:ext>
            </a:extLst>
          </p:cNvPr>
          <p:cNvSpPr txBox="1"/>
          <p:nvPr/>
        </p:nvSpPr>
        <p:spPr>
          <a:xfrm>
            <a:off x="770011" y="5926776"/>
            <a:ext cx="9796390" cy="430887"/>
          </a:xfrm>
          <a:prstGeom prst="rect">
            <a:avLst/>
          </a:prstGeom>
          <a:noFill/>
        </p:spPr>
        <p:txBody>
          <a:bodyPr wrap="square" rtlCol="0">
            <a:spAutoFit/>
          </a:bodyPr>
          <a:lstStyle/>
          <a:p>
            <a:r>
              <a:rPr lang="en-GB" sz="2200" dirty="0">
                <a:latin typeface="Abadi" panose="020B0604020104020204" pitchFamily="34" charset="0"/>
              </a:rPr>
              <a:t>A list of all of the unique launch site names.</a:t>
            </a:r>
          </a:p>
        </p:txBody>
      </p:sp>
    </p:spTree>
    <p:extLst>
      <p:ext uri="{BB962C8B-B14F-4D97-AF65-F5344CB8AC3E}">
        <p14:creationId xmlns:p14="http://schemas.microsoft.com/office/powerpoint/2010/main" val="272785097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 FROM SPACEXTABLE WHERE </a:t>
            </a:r>
            <a:r>
              <a:rPr lang="en-GB" sz="2200" dirty="0" err="1">
                <a:solidFill>
                  <a:schemeClr val="accent3">
                    <a:lumMod val="25000"/>
                  </a:schemeClr>
                </a:solidFill>
                <a:latin typeface="Abadi" panose="020B0604020104020204" pitchFamily="34" charset="0"/>
              </a:rPr>
              <a:t>Launch_Site</a:t>
            </a:r>
            <a:r>
              <a:rPr lang="en-GB" sz="2200" dirty="0">
                <a:solidFill>
                  <a:schemeClr val="accent3">
                    <a:lumMod val="25000"/>
                  </a:schemeClr>
                </a:solidFill>
                <a:latin typeface="Abadi" panose="020B0604020104020204" pitchFamily="34" charset="0"/>
              </a:rPr>
              <a:t> LIKE 'CCA%' LIMIT 5</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A list of 5 different records where the launch site starts with ‘CCA’.</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0" name="Picture 9">
            <a:extLst>
              <a:ext uri="{FF2B5EF4-FFF2-40B4-BE49-F238E27FC236}">
                <a16:creationId xmlns:a16="http://schemas.microsoft.com/office/drawing/2014/main" id="{6ED47334-0872-B60B-049C-08489EC037F8}"/>
              </a:ext>
            </a:extLst>
          </p:cNvPr>
          <p:cNvPicPr>
            <a:picLocks noChangeAspect="1"/>
          </p:cNvPicPr>
          <p:nvPr/>
        </p:nvPicPr>
        <p:blipFill>
          <a:blip r:embed="rId3"/>
          <a:stretch>
            <a:fillRect/>
          </a:stretch>
        </p:blipFill>
        <p:spPr>
          <a:xfrm>
            <a:off x="524163" y="2965197"/>
            <a:ext cx="11143673" cy="1740406"/>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SUM(PAYLOAD_MASS__KG_) FROM SPACEXTABLE WHERE "Customer"=="NASA (CRS)“</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The total payload mass carried by boosters launched by NASA (CRS)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9F2F1BBF-A631-8316-961A-1A6A9424B3BA}"/>
              </a:ext>
            </a:extLst>
          </p:cNvPr>
          <p:cNvPicPr>
            <a:picLocks noChangeAspect="1"/>
          </p:cNvPicPr>
          <p:nvPr/>
        </p:nvPicPr>
        <p:blipFill>
          <a:blip r:embed="rId3"/>
          <a:stretch>
            <a:fillRect/>
          </a:stretch>
        </p:blipFill>
        <p:spPr>
          <a:xfrm>
            <a:off x="4143396" y="3060517"/>
            <a:ext cx="3781525" cy="1165119"/>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AVG(PAYLOAD_MASS__KG_) FROM SPACEXTABLE WHERE "</a:t>
            </a:r>
            <a:r>
              <a:rPr lang="en-GB" sz="2200" dirty="0" err="1">
                <a:solidFill>
                  <a:schemeClr val="accent3">
                    <a:lumMod val="25000"/>
                  </a:schemeClr>
                </a:solidFill>
                <a:latin typeface="Abadi" panose="020B0604020104020204" pitchFamily="34" charset="0"/>
              </a:rPr>
              <a:t>Booster_Version</a:t>
            </a:r>
            <a:r>
              <a:rPr lang="en-GB" sz="2200" dirty="0">
                <a:solidFill>
                  <a:schemeClr val="accent3">
                    <a:lumMod val="25000"/>
                  </a:schemeClr>
                </a:solidFill>
                <a:latin typeface="Abadi" panose="020B0604020104020204" pitchFamily="34" charset="0"/>
              </a:rPr>
              <a:t>"=="F9 v1.1"</a:t>
            </a:r>
            <a:r>
              <a:rPr lang="en-US" sz="2200" dirty="0">
                <a:solidFill>
                  <a:schemeClr val="accent3">
                    <a:lumMod val="25000"/>
                  </a:schemeClr>
                </a:solidFill>
                <a:latin typeface="Abadi" panose="020B0604020104020204" pitchFamily="34" charset="0"/>
              </a:rPr>
              <a:t>Present your query result with a short explanation here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8D5BDAC7-AFC5-C25F-3AF3-A6E5D4194714}"/>
              </a:ext>
            </a:extLst>
          </p:cNvPr>
          <p:cNvPicPr>
            <a:picLocks noChangeAspect="1"/>
          </p:cNvPicPr>
          <p:nvPr/>
        </p:nvPicPr>
        <p:blipFill>
          <a:blip r:embed="rId3"/>
          <a:stretch>
            <a:fillRect/>
          </a:stretch>
        </p:blipFill>
        <p:spPr>
          <a:xfrm>
            <a:off x="3880414" y="3059793"/>
            <a:ext cx="4431171" cy="137366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MIN(Date) FROM SPACEXTABLE WHERE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"=="Success (ground pad)“</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The date of the first successful landing outcome in ground pad.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240DF49E-8A20-F9E6-5209-215B2E877BB8}"/>
              </a:ext>
            </a:extLst>
          </p:cNvPr>
          <p:cNvPicPr>
            <a:picLocks noChangeAspect="1"/>
          </p:cNvPicPr>
          <p:nvPr/>
        </p:nvPicPr>
        <p:blipFill>
          <a:blip r:embed="rId3"/>
          <a:stretch>
            <a:fillRect/>
          </a:stretch>
        </p:blipFill>
        <p:spPr>
          <a:xfrm>
            <a:off x="4956002" y="2879684"/>
            <a:ext cx="2279996" cy="16437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68403" y="1827722"/>
            <a:ext cx="10523464" cy="42784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The methodologies used to analyze the data included:  </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Data Collection using the SpaceX REST API and Web Scraping;</a:t>
            </a:r>
          </a:p>
          <a:p>
            <a:pPr lvl="1">
              <a:lnSpc>
                <a:spcPct val="100000"/>
              </a:lnSpc>
              <a:spcBef>
                <a:spcPts val="1400"/>
              </a:spcBef>
            </a:pPr>
            <a:r>
              <a:rPr lang="en-US" sz="1800" dirty="0">
                <a:solidFill>
                  <a:schemeClr val="accent3">
                    <a:lumMod val="25000"/>
                  </a:schemeClr>
                </a:solidFill>
                <a:latin typeface="Abadi"/>
              </a:rPr>
              <a:t>Exploratory Data Analysis (EDA) using SQL and Data </a:t>
            </a:r>
            <a:r>
              <a:rPr lang="en-US" sz="1800" dirty="0" err="1">
                <a:solidFill>
                  <a:schemeClr val="accent3">
                    <a:lumMod val="25000"/>
                  </a:schemeClr>
                </a:solidFill>
                <a:latin typeface="Abadi"/>
              </a:rPr>
              <a:t>Visualisation</a:t>
            </a:r>
            <a:r>
              <a:rPr lang="en-US" sz="1800" dirty="0">
                <a:solidFill>
                  <a:schemeClr val="accent3">
                    <a:lumMod val="25000"/>
                  </a:schemeClr>
                </a:solidFill>
                <a:latin typeface="Abadi"/>
              </a:rPr>
              <a:t>;</a:t>
            </a:r>
          </a:p>
          <a:p>
            <a:pPr lvl="1">
              <a:lnSpc>
                <a:spcPct val="100000"/>
              </a:lnSpc>
              <a:spcBef>
                <a:spcPts val="1400"/>
              </a:spcBef>
            </a:pPr>
            <a:r>
              <a:rPr lang="en-US" sz="1800" dirty="0">
                <a:solidFill>
                  <a:schemeClr val="accent3">
                    <a:lumMod val="25000"/>
                  </a:schemeClr>
                </a:solidFill>
                <a:latin typeface="Abadi"/>
              </a:rPr>
              <a:t>Visual Analytics using Folium and Dash;</a:t>
            </a:r>
          </a:p>
          <a:p>
            <a:pPr lvl="1">
              <a:lnSpc>
                <a:spcPct val="100000"/>
              </a:lnSpc>
              <a:spcBef>
                <a:spcPts val="1400"/>
              </a:spcBef>
            </a:pPr>
            <a:r>
              <a:rPr lang="en-US" sz="1800" dirty="0">
                <a:solidFill>
                  <a:schemeClr val="accent3">
                    <a:lumMod val="25000"/>
                  </a:schemeClr>
                </a:solidFill>
                <a:latin typeface="Abadi"/>
              </a:rPr>
              <a:t>Machine Learning Prediction.</a:t>
            </a:r>
          </a:p>
          <a:p>
            <a:pPr>
              <a:lnSpc>
                <a:spcPct val="100000"/>
              </a:lnSpc>
              <a:spcBef>
                <a:spcPts val="1400"/>
              </a:spcBef>
            </a:pPr>
            <a:r>
              <a:rPr lang="en-US" sz="2200" dirty="0">
                <a:solidFill>
                  <a:schemeClr val="accent3">
                    <a:lumMod val="25000"/>
                  </a:schemeClr>
                </a:solidFill>
                <a:latin typeface="Abadi"/>
              </a:rPr>
              <a:t>Summary of results:</a:t>
            </a:r>
          </a:p>
          <a:p>
            <a:pPr lvl="1">
              <a:lnSpc>
                <a:spcPct val="100000"/>
              </a:lnSpc>
              <a:spcBef>
                <a:spcPts val="1400"/>
              </a:spcBef>
            </a:pPr>
            <a:r>
              <a:rPr lang="en-US" sz="1800" dirty="0">
                <a:solidFill>
                  <a:schemeClr val="accent3">
                    <a:lumMod val="25000"/>
                  </a:schemeClr>
                </a:solidFill>
                <a:latin typeface="Abadi"/>
              </a:rPr>
              <a:t>EDA Results.</a:t>
            </a:r>
          </a:p>
          <a:p>
            <a:pPr lvl="1">
              <a:lnSpc>
                <a:spcPct val="100000"/>
              </a:lnSpc>
              <a:spcBef>
                <a:spcPts val="1400"/>
              </a:spcBef>
            </a:pPr>
            <a:r>
              <a:rPr lang="en-US" sz="1800" dirty="0">
                <a:solidFill>
                  <a:schemeClr val="accent3">
                    <a:lumMod val="25000"/>
                  </a:schemeClr>
                </a:solidFill>
                <a:latin typeface="Abadi"/>
              </a:rPr>
              <a:t>Data </a:t>
            </a:r>
            <a:r>
              <a:rPr lang="en-US" sz="1800" dirty="0" err="1">
                <a:solidFill>
                  <a:schemeClr val="accent3">
                    <a:lumMod val="25000"/>
                  </a:schemeClr>
                </a:solidFill>
                <a:latin typeface="Abadi"/>
              </a:rPr>
              <a:t>Visualisation</a:t>
            </a:r>
            <a:r>
              <a:rPr lang="en-US" sz="1800" dirty="0">
                <a:solidFill>
                  <a:schemeClr val="accent3">
                    <a:lumMod val="25000"/>
                  </a:schemeClr>
                </a:solidFill>
                <a:latin typeface="Abadi"/>
              </a:rPr>
              <a:t> and Interactive Analytics Results.</a:t>
            </a:r>
          </a:p>
          <a:p>
            <a:pPr lvl="1">
              <a:lnSpc>
                <a:spcPct val="100000"/>
              </a:lnSpc>
              <a:spcBef>
                <a:spcPts val="1400"/>
              </a:spcBef>
            </a:pPr>
            <a:r>
              <a:rPr lang="en-US" sz="1800" dirty="0">
                <a:solidFill>
                  <a:schemeClr val="accent3">
                    <a:lumMod val="25000"/>
                  </a:schemeClr>
                </a:solidFill>
                <a:latin typeface="Abadi"/>
              </a:rPr>
              <a:t>Predictive Analysis Using Machine Learning.</a:t>
            </a:r>
          </a:p>
          <a:p>
            <a:pPr lvl="1">
              <a:lnSpc>
                <a:spcPct val="100000"/>
              </a:lnSpc>
              <a:spcBef>
                <a:spcPts val="1400"/>
              </a:spcBef>
            </a:pPr>
            <a:endParaRPr lang="en-US" sz="18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a:t>
            </a:r>
            <a:r>
              <a:rPr lang="en-GB" sz="2200" dirty="0" err="1">
                <a:solidFill>
                  <a:schemeClr val="accent3">
                    <a:lumMod val="25000"/>
                  </a:schemeClr>
                </a:solidFill>
                <a:latin typeface="Abadi"/>
              </a:rPr>
              <a:t>Booster_Version</a:t>
            </a:r>
            <a:r>
              <a:rPr lang="en-GB" sz="2200" dirty="0">
                <a:solidFill>
                  <a:schemeClr val="accent3">
                    <a:lumMod val="25000"/>
                  </a:schemeClr>
                </a:solidFill>
                <a:latin typeface="Abadi"/>
              </a:rPr>
              <a:t> FROM SPACEXTABLE WHERE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"=="Success (drone ship)" AND 4000&lt;"PAYLOAD_MASS__KG_" AND "PAYLOAD_MASS__KG_"&lt;6000)</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The names of boosters which have success in drone ship and have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D472965-0E51-29A2-C336-874652E2533A}"/>
              </a:ext>
            </a:extLst>
          </p:cNvPr>
          <p:cNvPicPr>
            <a:picLocks noChangeAspect="1"/>
          </p:cNvPicPr>
          <p:nvPr/>
        </p:nvPicPr>
        <p:blipFill>
          <a:blip r:embed="rId3"/>
          <a:stretch>
            <a:fillRect/>
          </a:stretch>
        </p:blipFill>
        <p:spPr>
          <a:xfrm>
            <a:off x="5160268" y="3093216"/>
            <a:ext cx="1871463" cy="2079403"/>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a:t>
            </a:r>
            <a:r>
              <a:rPr lang="en-GB" sz="2200" dirty="0" err="1">
                <a:solidFill>
                  <a:schemeClr val="accent3">
                    <a:lumMod val="25000"/>
                  </a:schemeClr>
                </a:solidFill>
                <a:latin typeface="Abadi" panose="020B0604020104020204" pitchFamily="34" charset="0"/>
              </a:rPr>
              <a:t>Mission_Outcome,COUNT</a:t>
            </a: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Mission_Outcome</a:t>
            </a:r>
            <a:r>
              <a:rPr lang="en-GB" sz="2200" dirty="0">
                <a:solidFill>
                  <a:schemeClr val="accent3">
                    <a:lumMod val="25000"/>
                  </a:schemeClr>
                </a:solidFill>
                <a:latin typeface="Abadi" panose="020B0604020104020204" pitchFamily="34" charset="0"/>
              </a:rPr>
              <a:t>) FROM SPACEXTABLE GROUP BY </a:t>
            </a:r>
            <a:r>
              <a:rPr lang="en-GB" sz="2200" dirty="0" err="1">
                <a:solidFill>
                  <a:schemeClr val="accent3">
                    <a:lumMod val="25000"/>
                  </a:schemeClr>
                </a:solidFill>
                <a:latin typeface="Abadi" panose="020B0604020104020204" pitchFamily="34" charset="0"/>
              </a:rPr>
              <a:t>Mission_Outcome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total number of successful and failed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A962ACD1-D144-3D05-E7AE-C7E68B6CFB73}"/>
              </a:ext>
            </a:extLst>
          </p:cNvPr>
          <p:cNvPicPr>
            <a:picLocks noChangeAspect="1"/>
          </p:cNvPicPr>
          <p:nvPr/>
        </p:nvPicPr>
        <p:blipFill>
          <a:blip r:embed="rId3"/>
          <a:stretch>
            <a:fillRect/>
          </a:stretch>
        </p:blipFill>
        <p:spPr>
          <a:xfrm>
            <a:off x="3761354" y="3156855"/>
            <a:ext cx="3762900" cy="1495634"/>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GB" sz="2200" dirty="0">
                <a:solidFill>
                  <a:schemeClr val="accent3">
                    <a:lumMod val="25000"/>
                  </a:schemeClr>
                </a:solidFill>
                <a:latin typeface="Abadi" panose="020B0604020104020204" pitchFamily="34" charset="0"/>
              </a:rPr>
              <a:t>%</a:t>
            </a:r>
            <a:r>
              <a:rPr lang="en-GB" sz="2200" dirty="0" err="1">
                <a:solidFill>
                  <a:schemeClr val="accent3">
                    <a:lumMod val="25000"/>
                  </a:schemeClr>
                </a:solidFill>
                <a:latin typeface="Abadi" panose="020B0604020104020204" pitchFamily="34" charset="0"/>
              </a:rPr>
              <a:t>sql</a:t>
            </a:r>
            <a:r>
              <a:rPr lang="en-GB" sz="2200" dirty="0">
                <a:solidFill>
                  <a:schemeClr val="accent3">
                    <a:lumMod val="25000"/>
                  </a:schemeClr>
                </a:solidFill>
                <a:latin typeface="Abadi" panose="020B0604020104020204" pitchFamily="34" charset="0"/>
              </a:rPr>
              <a:t> SELECT </a:t>
            </a:r>
            <a:r>
              <a:rPr lang="en-GB" sz="2200" dirty="0" err="1">
                <a:solidFill>
                  <a:schemeClr val="accent3">
                    <a:lumMod val="25000"/>
                  </a:schemeClr>
                </a:solidFill>
                <a:latin typeface="Abadi" panose="020B0604020104020204" pitchFamily="34" charset="0"/>
              </a:rPr>
              <a:t>Booster_Version</a:t>
            </a:r>
            <a:r>
              <a:rPr lang="en-GB" sz="2200" dirty="0">
                <a:solidFill>
                  <a:schemeClr val="accent3">
                    <a:lumMod val="25000"/>
                  </a:schemeClr>
                </a:solidFill>
                <a:latin typeface="Abadi" panose="020B0604020104020204" pitchFamily="34" charset="0"/>
              </a:rPr>
              <a:t> FROM SPACEXTABLE WHERE PAYLOAD_MASS__KG_ == (SELECT MAX(PAYLOAD_MASS__KG_) FROM SPACEXTABLE)</a:t>
            </a: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endParaRPr lang="en-GB" sz="2200" dirty="0">
              <a:solidFill>
                <a:schemeClr val="accent3">
                  <a:lumMod val="25000"/>
                </a:schemeClr>
              </a:solidFill>
              <a:latin typeface="Abadi" panose="020B0604020104020204" pitchFamily="34" charset="0"/>
            </a:endParaRPr>
          </a:p>
          <a:p>
            <a:pPr>
              <a:lnSpc>
                <a:spcPct val="100000"/>
              </a:lnSpc>
              <a:spcBef>
                <a:spcPts val="1400"/>
              </a:spcBef>
            </a:pPr>
            <a:r>
              <a:rPr lang="en-GB" sz="2200" dirty="0">
                <a:solidFill>
                  <a:schemeClr val="accent3">
                    <a:lumMod val="25000"/>
                  </a:schemeClr>
                </a:solidFill>
                <a:latin typeface="Abadi" panose="020B0604020104020204" pitchFamily="34" charset="0"/>
              </a:rPr>
              <a:t>List of booster versions which have carried the maximum payload.</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D6B82D28-147D-164B-1AA5-239D4916838C}"/>
              </a:ext>
            </a:extLst>
          </p:cNvPr>
          <p:cNvPicPr>
            <a:picLocks noChangeAspect="1"/>
          </p:cNvPicPr>
          <p:nvPr/>
        </p:nvPicPr>
        <p:blipFill>
          <a:blip r:embed="rId3"/>
          <a:stretch>
            <a:fillRect/>
          </a:stretch>
        </p:blipFill>
        <p:spPr>
          <a:xfrm>
            <a:off x="4814013" y="2794314"/>
            <a:ext cx="1657581" cy="259972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(Date,6,2) as </a:t>
            </a:r>
            <a:r>
              <a:rPr lang="en-GB" sz="2200" dirty="0" err="1">
                <a:solidFill>
                  <a:schemeClr val="accent3">
                    <a:lumMod val="25000"/>
                  </a:schemeClr>
                </a:solidFill>
                <a:latin typeface="Abadi"/>
              </a:rPr>
              <a:t>Month,Landing_Outcome,Booster_Version,Launch_Site</a:t>
            </a:r>
            <a:r>
              <a:rPr lang="en-GB" sz="2200" dirty="0">
                <a:solidFill>
                  <a:schemeClr val="accent3">
                    <a:lumMod val="25000"/>
                  </a:schemeClr>
                </a:solidFill>
                <a:latin typeface="Abadi"/>
              </a:rPr>
              <a:t> FROM SPACEXTABLE WHERE (</a:t>
            </a:r>
            <a:r>
              <a:rPr lang="en-GB" sz="2200" dirty="0" err="1">
                <a:solidFill>
                  <a:schemeClr val="accent3">
                    <a:lumMod val="25000"/>
                  </a:schemeClr>
                </a:solidFill>
                <a:latin typeface="Abadi"/>
              </a:rPr>
              <a:t>substr</a:t>
            </a:r>
            <a:r>
              <a:rPr lang="en-GB" sz="2200" dirty="0">
                <a:solidFill>
                  <a:schemeClr val="accent3">
                    <a:lumMod val="25000"/>
                  </a:schemeClr>
                </a:solidFill>
                <a:latin typeface="Abadi"/>
              </a:rPr>
              <a:t>(Date,0,5)=='2015' and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=='Failure (drone ship)’)</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List of records in year 2015 with landing outcome being a failure (drone ship).</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67367276-B5FA-DAD7-070F-AB8BE8E36312}"/>
              </a:ext>
            </a:extLst>
          </p:cNvPr>
          <p:cNvPicPr>
            <a:picLocks noChangeAspect="1"/>
          </p:cNvPicPr>
          <p:nvPr/>
        </p:nvPicPr>
        <p:blipFill>
          <a:blip r:embed="rId3"/>
          <a:stretch>
            <a:fillRect/>
          </a:stretch>
        </p:blipFill>
        <p:spPr>
          <a:xfrm>
            <a:off x="3383365" y="3211301"/>
            <a:ext cx="5425269" cy="133299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9745589" cy="4351338"/>
          </a:xfrm>
          <a:prstGeom prst="rect">
            <a:avLst/>
          </a:prstGeom>
        </p:spPr>
        <p:txBody>
          <a:bodyPr lIns="91440" tIns="45720" rIns="91440" bIns="45720" anchor="t"/>
          <a:lstStyle/>
          <a:p>
            <a:pPr>
              <a:lnSpc>
                <a:spcPct val="100000"/>
              </a:lnSpc>
              <a:spcBef>
                <a:spcPts val="1400"/>
              </a:spcBef>
            </a:pPr>
            <a:r>
              <a:rPr lang="en-GB" sz="2200" dirty="0">
                <a:solidFill>
                  <a:schemeClr val="accent3">
                    <a:lumMod val="25000"/>
                  </a:schemeClr>
                </a:solidFill>
                <a:latin typeface="Abadi"/>
              </a:rPr>
              <a:t>%</a:t>
            </a:r>
            <a:r>
              <a:rPr lang="en-GB" sz="2200" dirty="0" err="1">
                <a:solidFill>
                  <a:schemeClr val="accent3">
                    <a:lumMod val="25000"/>
                  </a:schemeClr>
                </a:solidFill>
                <a:latin typeface="Abadi"/>
              </a:rPr>
              <a:t>sql</a:t>
            </a:r>
            <a:r>
              <a:rPr lang="en-GB" sz="2200" dirty="0">
                <a:solidFill>
                  <a:schemeClr val="accent3">
                    <a:lumMod val="25000"/>
                  </a:schemeClr>
                </a:solidFill>
                <a:latin typeface="Abadi"/>
              </a:rPr>
              <a:t> SELECT </a:t>
            </a:r>
            <a:r>
              <a:rPr lang="en-GB" sz="2200" dirty="0" err="1">
                <a:solidFill>
                  <a:schemeClr val="accent3">
                    <a:lumMod val="25000"/>
                  </a:schemeClr>
                </a:solidFill>
                <a:latin typeface="Abadi"/>
              </a:rPr>
              <a:t>Landing_Outcome,COUNT</a:t>
            </a:r>
            <a:r>
              <a:rPr lang="en-GB" sz="2200" dirty="0">
                <a:solidFill>
                  <a:schemeClr val="accent3">
                    <a:lumMod val="25000"/>
                  </a:schemeClr>
                </a:solidFill>
                <a:latin typeface="Abadi"/>
              </a:rPr>
              <a:t>(</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FROM SPACEXTABLE WHERE (Date&gt;'2010-06-04' AND Date&lt;'2017-03-20') GROUP BY </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ORDER BY COUNT(</a:t>
            </a:r>
            <a:r>
              <a:rPr lang="en-GB" sz="2200" dirty="0" err="1">
                <a:solidFill>
                  <a:schemeClr val="accent3">
                    <a:lumMod val="25000"/>
                  </a:schemeClr>
                </a:solidFill>
                <a:latin typeface="Abadi"/>
              </a:rPr>
              <a:t>Landing_Outcome</a:t>
            </a:r>
            <a:r>
              <a:rPr lang="en-GB" sz="2200" dirty="0">
                <a:solidFill>
                  <a:schemeClr val="accent3">
                    <a:lumMod val="25000"/>
                  </a:schemeClr>
                </a:solidFill>
                <a:latin typeface="Abadi"/>
              </a:rPr>
              <a:t>) DESC</a:t>
            </a: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endParaRPr lang="en-GB" sz="2200" dirty="0">
              <a:solidFill>
                <a:schemeClr val="accent3">
                  <a:lumMod val="25000"/>
                </a:schemeClr>
              </a:solidFill>
              <a:latin typeface="Abadi"/>
            </a:endParaRPr>
          </a:p>
          <a:p>
            <a:pPr>
              <a:lnSpc>
                <a:spcPct val="100000"/>
              </a:lnSpc>
              <a:spcBef>
                <a:spcPts val="1400"/>
              </a:spcBef>
            </a:pPr>
            <a:r>
              <a:rPr lang="en-GB" sz="2200" dirty="0">
                <a:solidFill>
                  <a:schemeClr val="accent3">
                    <a:lumMod val="25000"/>
                  </a:schemeClr>
                </a:solidFill>
                <a:latin typeface="Abadi"/>
              </a:rPr>
              <a:t>Count of all landing outcomes in descending order.</a:t>
            </a:r>
            <a:endParaRPr lang="en-US" sz="22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09899C0-6D51-A29B-9ECB-B938F089EC3E}"/>
              </a:ext>
            </a:extLst>
          </p:cNvPr>
          <p:cNvPicPr>
            <a:picLocks noChangeAspect="1"/>
          </p:cNvPicPr>
          <p:nvPr/>
        </p:nvPicPr>
        <p:blipFill>
          <a:blip r:embed="rId3"/>
          <a:stretch>
            <a:fillRect/>
          </a:stretch>
        </p:blipFill>
        <p:spPr>
          <a:xfrm>
            <a:off x="4636655" y="3180062"/>
            <a:ext cx="2785287" cy="2187316"/>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4"/>
            <a:ext cx="9745589" cy="4986194"/>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 map showing all location markers. Due to the close proximity of three of them, a zoom in of that region has also been provided. Clear trend towards coastal locations.</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Location Markers for Each Launch Site</a:t>
            </a:r>
          </a:p>
        </p:txBody>
      </p:sp>
      <p:pic>
        <p:nvPicPr>
          <p:cNvPr id="6" name="Picture 5">
            <a:extLst>
              <a:ext uri="{FF2B5EF4-FFF2-40B4-BE49-F238E27FC236}">
                <a16:creationId xmlns:a16="http://schemas.microsoft.com/office/drawing/2014/main" id="{AC4A6CED-E4CD-78CE-67C4-4DA1A30E3A17}"/>
              </a:ext>
            </a:extLst>
          </p:cNvPr>
          <p:cNvPicPr>
            <a:picLocks noChangeAspect="1"/>
          </p:cNvPicPr>
          <p:nvPr/>
        </p:nvPicPr>
        <p:blipFill>
          <a:blip r:embed="rId3"/>
          <a:stretch>
            <a:fillRect/>
          </a:stretch>
        </p:blipFill>
        <p:spPr>
          <a:xfrm>
            <a:off x="401536" y="1389763"/>
            <a:ext cx="4983264" cy="4189001"/>
          </a:xfrm>
          <a:prstGeom prst="rect">
            <a:avLst/>
          </a:prstGeom>
        </p:spPr>
      </p:pic>
      <p:pic>
        <p:nvPicPr>
          <p:cNvPr id="8" name="Picture 7">
            <a:extLst>
              <a:ext uri="{FF2B5EF4-FFF2-40B4-BE49-F238E27FC236}">
                <a16:creationId xmlns:a16="http://schemas.microsoft.com/office/drawing/2014/main" id="{7F510404-210F-C007-DE91-7F6D533F8F0A}"/>
              </a:ext>
            </a:extLst>
          </p:cNvPr>
          <p:cNvPicPr>
            <a:picLocks noChangeAspect="1"/>
          </p:cNvPicPr>
          <p:nvPr/>
        </p:nvPicPr>
        <p:blipFill>
          <a:blip r:embed="rId4"/>
          <a:stretch>
            <a:fillRect/>
          </a:stretch>
        </p:blipFill>
        <p:spPr>
          <a:xfrm>
            <a:off x="5826158" y="1389763"/>
            <a:ext cx="5459453" cy="4189001"/>
          </a:xfrm>
          <a:prstGeom prst="rect">
            <a:avLst/>
          </a:prstGeom>
        </p:spPr>
      </p:pic>
      <p:sp>
        <p:nvSpPr>
          <p:cNvPr id="9" name="Rectangle 8">
            <a:extLst>
              <a:ext uri="{FF2B5EF4-FFF2-40B4-BE49-F238E27FC236}">
                <a16:creationId xmlns:a16="http://schemas.microsoft.com/office/drawing/2014/main" id="{9B73CEA2-AA2B-CD82-8D16-AEC3C4E337F2}"/>
              </a:ext>
            </a:extLst>
          </p:cNvPr>
          <p:cNvSpPr/>
          <p:nvPr/>
        </p:nvSpPr>
        <p:spPr>
          <a:xfrm>
            <a:off x="4802910" y="4119418"/>
            <a:ext cx="549564" cy="762000"/>
          </a:xfrm>
          <a:prstGeom prst="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1" name="Straight Arrow Connector 10">
            <a:extLst>
              <a:ext uri="{FF2B5EF4-FFF2-40B4-BE49-F238E27FC236}">
                <a16:creationId xmlns:a16="http://schemas.microsoft.com/office/drawing/2014/main" id="{51CA12E3-5910-A52C-623A-52AA044AFC42}"/>
              </a:ext>
            </a:extLst>
          </p:cNvPr>
          <p:cNvCxnSpPr/>
          <p:nvPr/>
        </p:nvCxnSpPr>
        <p:spPr>
          <a:xfrm flipV="1">
            <a:off x="5283200" y="4077855"/>
            <a:ext cx="542958" cy="20320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552084"/>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 map showing the successful and failed launches at CCAFS LC-40. Green markers indicate success, red markers indicate failure.</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and failed launches per site</a:t>
            </a:r>
          </a:p>
        </p:txBody>
      </p:sp>
      <p:pic>
        <p:nvPicPr>
          <p:cNvPr id="4" name="Picture 3">
            <a:extLst>
              <a:ext uri="{FF2B5EF4-FFF2-40B4-BE49-F238E27FC236}">
                <a16:creationId xmlns:a16="http://schemas.microsoft.com/office/drawing/2014/main" id="{BCB88F70-C534-80C5-4EBD-6B750E554A33}"/>
              </a:ext>
            </a:extLst>
          </p:cNvPr>
          <p:cNvPicPr>
            <a:picLocks noChangeAspect="1"/>
          </p:cNvPicPr>
          <p:nvPr/>
        </p:nvPicPr>
        <p:blipFill>
          <a:blip r:embed="rId3"/>
          <a:stretch>
            <a:fillRect/>
          </a:stretch>
        </p:blipFill>
        <p:spPr>
          <a:xfrm>
            <a:off x="2571258" y="1335255"/>
            <a:ext cx="7049484" cy="388790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8597827" cy="4314825"/>
          </a:xfrm>
          <a:prstGeom prst="rect">
            <a:avLst/>
          </a:prstGeom>
        </p:spPr>
        <p:txBody>
          <a:bodyPr lIns="91440" tIns="45720" rIns="91440" bIns="4572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Proximity of VAFB SLC-4E to its nearest railway, coastline, highway and city, with distances marked. Note the proximity to the coast/railway, and further distance from the highway and city.</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Proximity of launch site to features</a:t>
            </a:r>
          </a:p>
        </p:txBody>
      </p:sp>
      <p:pic>
        <p:nvPicPr>
          <p:cNvPr id="4" name="Picture 3">
            <a:extLst>
              <a:ext uri="{FF2B5EF4-FFF2-40B4-BE49-F238E27FC236}">
                <a16:creationId xmlns:a16="http://schemas.microsoft.com/office/drawing/2014/main" id="{72F44CF3-3FED-F289-CF4D-D188E7F62BB4}"/>
              </a:ext>
            </a:extLst>
          </p:cNvPr>
          <p:cNvPicPr>
            <a:picLocks noChangeAspect="1"/>
          </p:cNvPicPr>
          <p:nvPr/>
        </p:nvPicPr>
        <p:blipFill>
          <a:blip r:embed="rId3"/>
          <a:stretch>
            <a:fillRect/>
          </a:stretch>
        </p:blipFill>
        <p:spPr>
          <a:xfrm>
            <a:off x="3258066" y="1568484"/>
            <a:ext cx="5675867" cy="3242582"/>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5347" y="2521403"/>
            <a:ext cx="10528115" cy="3508149"/>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a:rPr>
              <a:t>We are assuming the role of a data scientist working for </a:t>
            </a:r>
            <a:r>
              <a:rPr lang="en-US" sz="2200" dirty="0" err="1">
                <a:solidFill>
                  <a:schemeClr val="accent3">
                    <a:lumMod val="25000"/>
                  </a:schemeClr>
                </a:solidFill>
                <a:latin typeface="Abadi"/>
              </a:rPr>
              <a:t>SpaceY</a:t>
            </a:r>
            <a:r>
              <a:rPr lang="en-US" sz="2200" dirty="0">
                <a:solidFill>
                  <a:schemeClr val="accent3">
                    <a:lumMod val="25000"/>
                  </a:schemeClr>
                </a:solidFill>
                <a:latin typeface="Abadi"/>
              </a:rPr>
              <a:t>, a competitor against SpaceX, and are being asked to predict the price for the launch of a rocket. SpaceX are able to keep costs lower than competitors by reusing the first stage of their launch if the first stage lands.</a:t>
            </a:r>
            <a:endParaRPr lang="en-US" sz="2200" dirty="0">
              <a:solidFill>
                <a:schemeClr val="accent3">
                  <a:lumMod val="25000"/>
                </a:schemeClr>
              </a:solidFill>
              <a:latin typeface="Abadi" panose="020B0604020104020204" pitchFamily="34" charset="0"/>
            </a:endParaRPr>
          </a:p>
          <a:p>
            <a:pPr>
              <a:spcBef>
                <a:spcPts val="1400"/>
              </a:spcBef>
            </a:pPr>
            <a:endParaRPr lang="en-US" sz="2200" dirty="0">
              <a:solidFill>
                <a:schemeClr val="accent3">
                  <a:lumMod val="25000"/>
                </a:schemeClr>
              </a:solidFill>
              <a:latin typeface="Abadi"/>
            </a:endParaRPr>
          </a:p>
          <a:p>
            <a:pPr>
              <a:spcBef>
                <a:spcPts val="1400"/>
              </a:spcBef>
            </a:pPr>
            <a:r>
              <a:rPr lang="en-US" sz="2200" dirty="0">
                <a:solidFill>
                  <a:schemeClr val="accent3">
                    <a:lumMod val="25000"/>
                  </a:schemeClr>
                </a:solidFill>
                <a:latin typeface="Abadi"/>
              </a:rPr>
              <a:t>The main goal for the project is to predict whether or not the first stage of a Falcon 9 SpaceX rocket will land successfully given prior information about it, such as its Booster Version or Launch Site.</a:t>
            </a:r>
            <a:endParaRPr lang="en-US" sz="22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As we can see, KSC LC-39A has the highest overall number of successful launches, and VAFB SLC-4E has the smallest.</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Success Rate Per Site</a:t>
            </a:r>
          </a:p>
        </p:txBody>
      </p:sp>
      <p:pic>
        <p:nvPicPr>
          <p:cNvPr id="4" name="Picture 3">
            <a:extLst>
              <a:ext uri="{FF2B5EF4-FFF2-40B4-BE49-F238E27FC236}">
                <a16:creationId xmlns:a16="http://schemas.microsoft.com/office/drawing/2014/main" id="{D20BCB7C-A7C9-9B8B-1C09-30A47855EAB5}"/>
              </a:ext>
            </a:extLst>
          </p:cNvPr>
          <p:cNvPicPr>
            <a:picLocks noChangeAspect="1"/>
          </p:cNvPicPr>
          <p:nvPr/>
        </p:nvPicPr>
        <p:blipFill>
          <a:blip r:embed="rId3"/>
          <a:stretch>
            <a:fillRect/>
          </a:stretch>
        </p:blipFill>
        <p:spPr>
          <a:xfrm>
            <a:off x="4275775" y="1825625"/>
            <a:ext cx="2734057" cy="2838846"/>
          </a:xfrm>
          <a:prstGeom prst="rect">
            <a:avLst/>
          </a:prstGeom>
        </p:spPr>
      </p:pic>
      <p:pic>
        <p:nvPicPr>
          <p:cNvPr id="7" name="Picture 6">
            <a:extLst>
              <a:ext uri="{FF2B5EF4-FFF2-40B4-BE49-F238E27FC236}">
                <a16:creationId xmlns:a16="http://schemas.microsoft.com/office/drawing/2014/main" id="{1478242A-D3D3-44CA-A2E1-017CCD6B0F2F}"/>
              </a:ext>
            </a:extLst>
          </p:cNvPr>
          <p:cNvPicPr>
            <a:picLocks noChangeAspect="1"/>
          </p:cNvPicPr>
          <p:nvPr/>
        </p:nvPicPr>
        <p:blipFill>
          <a:blip r:embed="rId4"/>
          <a:stretch>
            <a:fillRect/>
          </a:stretch>
        </p:blipFill>
        <p:spPr>
          <a:xfrm>
            <a:off x="7226209" y="1825625"/>
            <a:ext cx="1295581" cy="96215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34027" y="1825625"/>
            <a:ext cx="10551583" cy="4351338"/>
          </a:xfrm>
          <a:prstGeom prst="rect">
            <a:avLst/>
          </a:prstGeom>
        </p:spPr>
        <p:txBody>
          <a:bodyPr lIns="91440" tIns="45720" rIns="91440" bIns="45720" anchor="t">
            <a:normAutofit lnSpcReduction="10000"/>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We can see that KSC LC-39A also has the overall highest success rate, which invites further analysis on what makes this site the most successful in both metrics.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Launch Site Success Ratio</a:t>
            </a:r>
          </a:p>
        </p:txBody>
      </p:sp>
      <p:pic>
        <p:nvPicPr>
          <p:cNvPr id="4" name="Picture 3">
            <a:extLst>
              <a:ext uri="{FF2B5EF4-FFF2-40B4-BE49-F238E27FC236}">
                <a16:creationId xmlns:a16="http://schemas.microsoft.com/office/drawing/2014/main" id="{1137A79E-EBBC-0B3B-58EB-08036B0218CC}"/>
              </a:ext>
            </a:extLst>
          </p:cNvPr>
          <p:cNvPicPr>
            <a:picLocks noChangeAspect="1"/>
          </p:cNvPicPr>
          <p:nvPr/>
        </p:nvPicPr>
        <p:blipFill>
          <a:blip r:embed="rId3"/>
          <a:stretch>
            <a:fillRect/>
          </a:stretch>
        </p:blipFill>
        <p:spPr>
          <a:xfrm>
            <a:off x="4795656" y="1984767"/>
            <a:ext cx="2600688" cy="2648320"/>
          </a:xfrm>
          <a:prstGeom prst="rect">
            <a:avLst/>
          </a:prstGeom>
        </p:spPr>
      </p:pic>
      <p:pic>
        <p:nvPicPr>
          <p:cNvPr id="7" name="Picture 6">
            <a:extLst>
              <a:ext uri="{FF2B5EF4-FFF2-40B4-BE49-F238E27FC236}">
                <a16:creationId xmlns:a16="http://schemas.microsoft.com/office/drawing/2014/main" id="{DBF25BAE-EDA5-33FD-7CA1-CC1AD2E99B9F}"/>
              </a:ext>
            </a:extLst>
          </p:cNvPr>
          <p:cNvPicPr>
            <a:picLocks noChangeAspect="1"/>
          </p:cNvPicPr>
          <p:nvPr/>
        </p:nvPicPr>
        <p:blipFill>
          <a:blip r:embed="rId4"/>
          <a:stretch>
            <a:fillRect/>
          </a:stretch>
        </p:blipFill>
        <p:spPr>
          <a:xfrm>
            <a:off x="7583736" y="1984767"/>
            <a:ext cx="562053" cy="514422"/>
          </a:xfrm>
          <a:prstGeom prst="rect">
            <a:avLst/>
          </a:prstGeom>
        </p:spPr>
      </p:pic>
      <p:pic>
        <p:nvPicPr>
          <p:cNvPr id="10" name="Picture 9">
            <a:extLst>
              <a:ext uri="{FF2B5EF4-FFF2-40B4-BE49-F238E27FC236}">
                <a16:creationId xmlns:a16="http://schemas.microsoft.com/office/drawing/2014/main" id="{A807172B-95BE-68D6-2D08-EC9FC088692C}"/>
              </a:ext>
            </a:extLst>
          </p:cNvPr>
          <p:cNvPicPr>
            <a:picLocks noChangeAspect="1"/>
          </p:cNvPicPr>
          <p:nvPr/>
        </p:nvPicPr>
        <p:blipFill>
          <a:blip r:embed="rId5"/>
          <a:stretch>
            <a:fillRect/>
          </a:stretch>
        </p:blipFill>
        <p:spPr>
          <a:xfrm>
            <a:off x="2061692" y="1984767"/>
            <a:ext cx="2600688" cy="352474"/>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10414662" cy="4351338"/>
          </a:xfrm>
          <a:prstGeom prst="rect">
            <a:avLst/>
          </a:prstGeom>
        </p:spPr>
        <p:txBody>
          <a:bodyPr lIns="91440" tIns="45720" rIns="91440" bIns="45720" anchor="t">
            <a:normAutofit/>
          </a:bodyPr>
          <a:lstStyle/>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A comparison of payload ranges between 0-5000kg and 5000-10000kg across all launch sites. Larger payloads appear to have a higher rate of failure.</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Comparison of Payload Ranges vs. Launch Outcomes</a:t>
            </a:r>
          </a:p>
        </p:txBody>
      </p:sp>
      <p:pic>
        <p:nvPicPr>
          <p:cNvPr id="7" name="Picture 6">
            <a:extLst>
              <a:ext uri="{FF2B5EF4-FFF2-40B4-BE49-F238E27FC236}">
                <a16:creationId xmlns:a16="http://schemas.microsoft.com/office/drawing/2014/main" id="{4D284ED0-7E0D-9B9A-8FC9-445EFB6D85F1}"/>
              </a:ext>
            </a:extLst>
          </p:cNvPr>
          <p:cNvPicPr>
            <a:picLocks noChangeAspect="1"/>
          </p:cNvPicPr>
          <p:nvPr/>
        </p:nvPicPr>
        <p:blipFill>
          <a:blip r:embed="rId3"/>
          <a:stretch>
            <a:fillRect/>
          </a:stretch>
        </p:blipFill>
        <p:spPr>
          <a:xfrm>
            <a:off x="770011" y="2109061"/>
            <a:ext cx="5116945" cy="2398284"/>
          </a:xfrm>
          <a:prstGeom prst="rect">
            <a:avLst/>
          </a:prstGeom>
        </p:spPr>
      </p:pic>
      <p:pic>
        <p:nvPicPr>
          <p:cNvPr id="9" name="Picture 8">
            <a:extLst>
              <a:ext uri="{FF2B5EF4-FFF2-40B4-BE49-F238E27FC236}">
                <a16:creationId xmlns:a16="http://schemas.microsoft.com/office/drawing/2014/main" id="{EA405548-D0B0-D393-0285-887BEE69D294}"/>
              </a:ext>
            </a:extLst>
          </p:cNvPr>
          <p:cNvPicPr>
            <a:picLocks noChangeAspect="1"/>
          </p:cNvPicPr>
          <p:nvPr/>
        </p:nvPicPr>
        <p:blipFill>
          <a:blip r:embed="rId4"/>
          <a:stretch>
            <a:fillRect/>
          </a:stretch>
        </p:blipFill>
        <p:spPr>
          <a:xfrm>
            <a:off x="6095768" y="2089805"/>
            <a:ext cx="5116945" cy="2417539"/>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213299"/>
            <a:ext cx="10225881" cy="3811588"/>
          </a:xfrm>
          <a:prstGeom prst="rect">
            <a:avLst/>
          </a:prstGeom>
        </p:spPr>
        <p:txBody>
          <a:bodyPr vert="horz" lIns="91440" tIns="45720" rIns="91440" bIns="45720" rtlCol="0" anchor="t">
            <a:normAutofit fontScale="92500"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logistic, SVC and KNN models all had comparable accuracies. Decision Tree classifier performed the best, with 88.9% accuracy on the training set and 94.4% accuracy on the test set.</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57870D9B-4F7C-708F-FCA3-66F757F346F9}"/>
              </a:ext>
            </a:extLst>
          </p:cNvPr>
          <p:cNvPicPr>
            <a:picLocks noChangeAspect="1"/>
          </p:cNvPicPr>
          <p:nvPr/>
        </p:nvPicPr>
        <p:blipFill>
          <a:blip r:embed="rId3"/>
          <a:stretch>
            <a:fillRect/>
          </a:stretch>
        </p:blipFill>
        <p:spPr>
          <a:xfrm>
            <a:off x="1773381" y="1714630"/>
            <a:ext cx="4035535" cy="3046829"/>
          </a:xfrm>
          <a:prstGeom prst="rect">
            <a:avLst/>
          </a:prstGeom>
        </p:spPr>
      </p:pic>
      <p:pic>
        <p:nvPicPr>
          <p:cNvPr id="7" name="Picture 6">
            <a:extLst>
              <a:ext uri="{FF2B5EF4-FFF2-40B4-BE49-F238E27FC236}">
                <a16:creationId xmlns:a16="http://schemas.microsoft.com/office/drawing/2014/main" id="{C2B72B29-1034-BB48-FC69-A6A6F4F29E9E}"/>
              </a:ext>
            </a:extLst>
          </p:cNvPr>
          <p:cNvPicPr>
            <a:picLocks noChangeAspect="1"/>
          </p:cNvPicPr>
          <p:nvPr/>
        </p:nvPicPr>
        <p:blipFill>
          <a:blip r:embed="rId4"/>
          <a:stretch>
            <a:fillRect/>
          </a:stretch>
        </p:blipFill>
        <p:spPr>
          <a:xfrm>
            <a:off x="6434352" y="1714630"/>
            <a:ext cx="4035534" cy="3046829"/>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4500418"/>
          </a:xfrm>
          <a:prstGeom prst="rect">
            <a:avLst/>
          </a:prstGeom>
        </p:spPr>
        <p:txBody>
          <a:bodyPr>
            <a:normAutofit lnSpcReduction="10000"/>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the decision tree classifier on the test set. All failure outcomes were correctly classified, and only one false negative was assigned. </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2D81C0D-9F3D-4D4B-7FF5-9041EAED7D6B}"/>
              </a:ext>
            </a:extLst>
          </p:cNvPr>
          <p:cNvPicPr>
            <a:picLocks noChangeAspect="1"/>
          </p:cNvPicPr>
          <p:nvPr/>
        </p:nvPicPr>
        <p:blipFill>
          <a:blip r:embed="rId3"/>
          <a:stretch>
            <a:fillRect/>
          </a:stretch>
        </p:blipFill>
        <p:spPr>
          <a:xfrm>
            <a:off x="3910154" y="1519363"/>
            <a:ext cx="4235314" cy="358372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38134"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KSC LC-39A has been shown to be the best launch site in terms of landing outcomes, as it has both the highest number of successful launches as well as the highest ratio of success to failure.</a:t>
            </a:r>
          </a:p>
          <a:p>
            <a:pPr>
              <a:lnSpc>
                <a:spcPct val="100000"/>
              </a:lnSpc>
              <a:spcBef>
                <a:spcPts val="1400"/>
              </a:spcBef>
            </a:pPr>
            <a:r>
              <a:rPr lang="en-US" sz="2200" dirty="0">
                <a:solidFill>
                  <a:schemeClr val="accent3">
                    <a:lumMod val="25000"/>
                  </a:schemeClr>
                </a:solidFill>
                <a:latin typeface="Abadi" panose="020B0604020104020204" pitchFamily="34" charset="0"/>
              </a:rPr>
              <a:t>Lower mass payload launches appear to incur less risk.</a:t>
            </a:r>
          </a:p>
          <a:p>
            <a:pPr>
              <a:lnSpc>
                <a:spcPct val="100000"/>
              </a:lnSpc>
              <a:spcBef>
                <a:spcPts val="1400"/>
              </a:spcBef>
            </a:pPr>
            <a:r>
              <a:rPr lang="en-US" sz="2200" dirty="0">
                <a:solidFill>
                  <a:schemeClr val="accent3">
                    <a:lumMod val="25000"/>
                  </a:schemeClr>
                </a:solidFill>
                <a:latin typeface="Abadi" panose="020B0604020104020204" pitchFamily="34" charset="0"/>
              </a:rPr>
              <a:t>The overall success rate of launches has a clear increase over time, likely due to technological improvements and learning from past errors.</a:t>
            </a:r>
          </a:p>
          <a:p>
            <a:pPr>
              <a:lnSpc>
                <a:spcPct val="100000"/>
              </a:lnSpc>
              <a:spcBef>
                <a:spcPts val="1400"/>
              </a:spcBef>
            </a:pPr>
            <a:r>
              <a:rPr lang="en-US" sz="2200" dirty="0">
                <a:solidFill>
                  <a:schemeClr val="accent3">
                    <a:lumMod val="25000"/>
                  </a:schemeClr>
                </a:solidFill>
                <a:latin typeface="Abadi" panose="020B0604020104020204" pitchFamily="34" charset="0"/>
              </a:rPr>
              <a:t>Decision Tree Classification provided the best accuracy on both the training and test sets, making it a good candidate for predictive analysis of future launches.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All code and generated csv files can be located at </a:t>
            </a:r>
            <a:r>
              <a:rPr lang="en-US" sz="2200" dirty="0">
                <a:solidFill>
                  <a:srgbClr val="0948CB"/>
                </a:solidFill>
                <a:latin typeface="Abadi" panose="020B0604020104020204" pitchFamily="34" charset="0"/>
                <a:hlinkClick r:id="rId4"/>
              </a:rPr>
              <a:t>https://github.com/liam-stuart/Applied-Data-Science-Capstone/tree/main</a:t>
            </a:r>
            <a:endParaRPr lang="en-US" sz="2200" dirty="0">
              <a:solidFill>
                <a:srgbClr val="0948CB"/>
              </a:solidFill>
              <a:latin typeface="Abadi" panose="020B0604020104020204" pitchFamily="34" charset="0"/>
            </a:endParaRPr>
          </a:p>
          <a:p>
            <a:pPr>
              <a:lnSpc>
                <a:spcPct val="100000"/>
              </a:lnSpc>
              <a:spcBef>
                <a:spcPts val="1400"/>
              </a:spcBef>
            </a:pPr>
            <a:r>
              <a:rPr lang="en-US" sz="2200" dirty="0">
                <a:latin typeface="Abadi" panose="020B0604020104020204" pitchFamily="34" charset="0"/>
              </a:rPr>
              <a:t>The Folium maps will not work there, hence the alternative link provided in this PowerPoint.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rgbClr val="292929"/>
                </a:solidFill>
                <a:latin typeface="Abadi"/>
              </a:rPr>
              <a:t>Data collection methodology:</a:t>
            </a:r>
          </a:p>
          <a:p>
            <a:pPr lvl="2">
              <a:lnSpc>
                <a:spcPct val="120000"/>
              </a:lnSpc>
              <a:spcBef>
                <a:spcPts val="1400"/>
              </a:spcBef>
            </a:pPr>
            <a:r>
              <a:rPr lang="en-US" sz="7200" dirty="0">
                <a:solidFill>
                  <a:srgbClr val="292929"/>
                </a:solidFill>
                <a:latin typeface="Abadi"/>
              </a:rPr>
              <a:t>Data was collected via the following means:</a:t>
            </a:r>
          </a:p>
          <a:p>
            <a:pPr lvl="3">
              <a:lnSpc>
                <a:spcPct val="120000"/>
              </a:lnSpc>
              <a:spcBef>
                <a:spcPts val="1400"/>
              </a:spcBef>
            </a:pPr>
            <a:r>
              <a:rPr lang="en-US" sz="7000" dirty="0">
                <a:solidFill>
                  <a:srgbClr val="292929"/>
                </a:solidFill>
                <a:latin typeface="Abadi"/>
              </a:rPr>
              <a:t>The SpaceX REST API (</a:t>
            </a:r>
            <a:r>
              <a:rPr lang="en-US" sz="7000" dirty="0">
                <a:solidFill>
                  <a:srgbClr val="0948CB"/>
                </a:solidFill>
                <a:latin typeface="Abadi"/>
                <a:hlinkClick r:id="rId4">
                  <a:extLst>
                    <a:ext uri="{A12FA001-AC4F-418D-AE19-62706E023703}">
                      <ahyp:hlinkClr xmlns:ahyp="http://schemas.microsoft.com/office/drawing/2018/hyperlinkcolor" val="tx"/>
                    </a:ext>
                  </a:extLst>
                </a:hlinkClick>
              </a:rPr>
              <a:t>https://api.spacexdata.com/v4/rockets/</a:t>
            </a:r>
            <a:r>
              <a:rPr lang="en-US" sz="7000" dirty="0">
                <a:solidFill>
                  <a:srgbClr val="292929"/>
                </a:solidFill>
                <a:latin typeface="Abadi"/>
              </a:rPr>
              <a:t>)</a:t>
            </a:r>
          </a:p>
          <a:p>
            <a:pPr lvl="3">
              <a:lnSpc>
                <a:spcPct val="120000"/>
              </a:lnSpc>
              <a:spcBef>
                <a:spcPts val="1400"/>
              </a:spcBef>
            </a:pPr>
            <a:r>
              <a:rPr lang="en-US" sz="7000" dirty="0">
                <a:solidFill>
                  <a:srgbClr val="292929"/>
                </a:solidFill>
                <a:latin typeface="Abadi"/>
              </a:rPr>
              <a:t>Web Scraping from Wikipedia (</a:t>
            </a:r>
            <a:r>
              <a:rPr lang="en-US" sz="7000" dirty="0">
                <a:solidFill>
                  <a:srgbClr val="0948CB"/>
                </a:solidFill>
                <a:latin typeface="Abadi"/>
                <a:hlinkClick r:id="rId5">
                  <a:extLst>
                    <a:ext uri="{A12FA001-AC4F-418D-AE19-62706E023703}">
                      <ahyp:hlinkClr xmlns:ahyp="http://schemas.microsoft.com/office/drawing/2018/hyperlinkcolor" val="tx"/>
                    </a:ext>
                  </a:extLst>
                </a:hlinkClick>
              </a:rPr>
              <a:t>https://en.wikipedia.org/wiki/List_of_Falcon_9_and_Falcon_Heavy_launches</a:t>
            </a:r>
            <a:r>
              <a:rPr lang="en-US" sz="7000" dirty="0">
                <a:solidFill>
                  <a:srgbClr val="292929"/>
                </a:solidFill>
                <a:latin typeface="Abadi"/>
              </a:rPr>
              <a:t>)</a:t>
            </a:r>
          </a:p>
          <a:p>
            <a:pPr>
              <a:lnSpc>
                <a:spcPct val="120000"/>
              </a:lnSpc>
              <a:spcBef>
                <a:spcPts val="1400"/>
              </a:spcBef>
            </a:pPr>
            <a:r>
              <a:rPr lang="en-US" sz="8800" dirty="0">
                <a:solidFill>
                  <a:srgbClr val="292929"/>
                </a:solidFill>
                <a:latin typeface="Abadi"/>
              </a:rPr>
              <a:t>Perform data wrangling</a:t>
            </a:r>
          </a:p>
          <a:p>
            <a:pPr lvl="1">
              <a:lnSpc>
                <a:spcPct val="120000"/>
              </a:lnSpc>
              <a:spcBef>
                <a:spcPts val="1400"/>
              </a:spcBef>
            </a:pPr>
            <a:r>
              <a:rPr lang="en-US" sz="7600" dirty="0">
                <a:solidFill>
                  <a:srgbClr val="292929"/>
                </a:solidFill>
                <a:latin typeface="Abadi"/>
              </a:rPr>
              <a:t>The data was then preprocessed to prepare it for the Machine Learning phase. This included cleaning null values, removing irrelevant columns, and creating a new outcome label based on outcome data.</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800" dirty="0">
                <a:solidFill>
                  <a:srgbClr val="0B49CB"/>
                </a:solidFill>
                <a:latin typeface="Abadi"/>
              </a:rPr>
              <a:t>Executive Summary</a:t>
            </a:r>
          </a:p>
          <a:p>
            <a:pPr>
              <a:lnSpc>
                <a:spcPct val="120000"/>
              </a:lnSpc>
              <a:spcBef>
                <a:spcPts val="1400"/>
              </a:spcBef>
            </a:pPr>
            <a:endParaRPr lang="en-US" sz="1800" dirty="0">
              <a:solidFill>
                <a:schemeClr val="accent3">
                  <a:lumMod val="25000"/>
                </a:schemeClr>
              </a:solidFill>
              <a:latin typeface="Abadi"/>
            </a:endParaRPr>
          </a:p>
          <a:p>
            <a:pPr>
              <a:lnSpc>
                <a:spcPct val="120000"/>
              </a:lnSpc>
              <a:spcBef>
                <a:spcPts val="1400"/>
              </a:spcBef>
            </a:pPr>
            <a:r>
              <a:rPr lang="en-US" sz="2200" dirty="0">
                <a:solidFill>
                  <a:srgbClr val="292929"/>
                </a:solidFill>
                <a:latin typeface="Abadi"/>
              </a:rPr>
              <a:t>Perform exploratory data analysis (EDA) using visualization and SQL.</a:t>
            </a:r>
          </a:p>
          <a:p>
            <a:pPr>
              <a:lnSpc>
                <a:spcPct val="120000"/>
              </a:lnSpc>
              <a:spcBef>
                <a:spcPts val="1400"/>
              </a:spcBef>
            </a:pPr>
            <a:r>
              <a:rPr lang="en-US" sz="2200" dirty="0">
                <a:solidFill>
                  <a:srgbClr val="292929"/>
                </a:solidFill>
                <a:latin typeface="Abadi"/>
              </a:rPr>
              <a:t>Perform interactive visual analytics using Folium and </a:t>
            </a:r>
            <a:r>
              <a:rPr lang="en-US" sz="2200" dirty="0" err="1">
                <a:solidFill>
                  <a:srgbClr val="292929"/>
                </a:solidFill>
                <a:latin typeface="Abadi"/>
              </a:rPr>
              <a:t>Plotly</a:t>
            </a:r>
            <a:r>
              <a:rPr lang="en-US" sz="2200" dirty="0">
                <a:solidFill>
                  <a:srgbClr val="292929"/>
                </a:solidFill>
                <a:latin typeface="Abadi"/>
              </a:rPr>
              <a:t> Dash.</a:t>
            </a:r>
          </a:p>
          <a:p>
            <a:pPr>
              <a:lnSpc>
                <a:spcPct val="120000"/>
              </a:lnSpc>
              <a:spcBef>
                <a:spcPts val="1400"/>
              </a:spcBef>
            </a:pPr>
            <a:r>
              <a:rPr lang="en-US" sz="2200" dirty="0">
                <a:solidFill>
                  <a:srgbClr val="292929"/>
                </a:solidFill>
                <a:latin typeface="Abadi"/>
              </a:rPr>
              <a:t>Perform predictive analysis using classification models:</a:t>
            </a:r>
          </a:p>
          <a:p>
            <a:pPr lvl="1">
              <a:lnSpc>
                <a:spcPct val="120000"/>
              </a:lnSpc>
              <a:spcBef>
                <a:spcPts val="1400"/>
              </a:spcBef>
            </a:pPr>
            <a:r>
              <a:rPr lang="en-US" sz="1800" dirty="0">
                <a:solidFill>
                  <a:srgbClr val="292929"/>
                </a:solidFill>
                <a:latin typeface="Abadi"/>
              </a:rPr>
              <a:t>The data was </a:t>
            </a:r>
            <a:r>
              <a:rPr lang="en-US" sz="1800" dirty="0" err="1">
                <a:solidFill>
                  <a:srgbClr val="292929"/>
                </a:solidFill>
                <a:latin typeface="Abadi"/>
              </a:rPr>
              <a:t>normalised</a:t>
            </a:r>
            <a:r>
              <a:rPr lang="en-US" sz="1800" dirty="0">
                <a:solidFill>
                  <a:srgbClr val="292929"/>
                </a:solidFill>
                <a:latin typeface="Abadi"/>
              </a:rPr>
              <a:t> and then split into training and test sets. Logistic Regression, SVC, Decision Tree, and KNN models were all trained across various parameters and their accuracies evaluated on the test set.</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3730682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5256716"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two main data collection methods utilized the SpaceX REST API and Web Scraping from Wikipedia.</a:t>
            </a:r>
          </a:p>
          <a:p>
            <a:pPr>
              <a:lnSpc>
                <a:spcPct val="100000"/>
              </a:lnSpc>
              <a:spcBef>
                <a:spcPts val="1400"/>
              </a:spcBef>
            </a:pPr>
            <a:r>
              <a:rPr lang="en-US" sz="2200" dirty="0">
                <a:solidFill>
                  <a:schemeClr val="accent3">
                    <a:lumMod val="25000"/>
                  </a:schemeClr>
                </a:solidFill>
                <a:latin typeface="Abadi" panose="020B0604020104020204" pitchFamily="34" charset="0"/>
              </a:rPr>
              <a:t>The SpaceX API returns the data as a JSON file, which can then be converted into a csv file for further processing.</a:t>
            </a:r>
          </a:p>
          <a:p>
            <a:pPr>
              <a:lnSpc>
                <a:spcPct val="100000"/>
              </a:lnSpc>
              <a:spcBef>
                <a:spcPts val="1400"/>
              </a:spcBef>
            </a:pPr>
            <a:r>
              <a:rPr lang="en-US" sz="2200" dirty="0">
                <a:solidFill>
                  <a:schemeClr val="accent3">
                    <a:lumMod val="25000"/>
                  </a:schemeClr>
                </a:solidFill>
                <a:latin typeface="Abadi" panose="020B0604020104020204" pitchFamily="34" charset="0"/>
              </a:rPr>
              <a:t>The </a:t>
            </a:r>
            <a:r>
              <a:rPr lang="en-US" sz="2200" dirty="0" err="1">
                <a:solidFill>
                  <a:schemeClr val="accent3">
                    <a:lumMod val="25000"/>
                  </a:schemeClr>
                </a:solidFill>
                <a:latin typeface="Abadi" panose="020B0604020104020204" pitchFamily="34" charset="0"/>
              </a:rPr>
              <a:t>BeautifulSoup</a:t>
            </a:r>
            <a:r>
              <a:rPr lang="en-US" sz="2200" dirty="0">
                <a:solidFill>
                  <a:schemeClr val="accent3">
                    <a:lumMod val="25000"/>
                  </a:schemeClr>
                </a:solidFill>
                <a:latin typeface="Abadi" panose="020B0604020104020204" pitchFamily="34" charset="0"/>
              </a:rPr>
              <a:t> package was used for web scraping, where the html data was extracted and then converted to a csv file.</a:t>
            </a:r>
          </a:p>
          <a:p>
            <a:pPr marL="0" indent="0">
              <a:buNone/>
            </a:pPr>
            <a:endParaRPr lang="en-US"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8" name="Rectangle: Rounded Corners 7">
            <a:extLst>
              <a:ext uri="{FF2B5EF4-FFF2-40B4-BE49-F238E27FC236}">
                <a16:creationId xmlns:a16="http://schemas.microsoft.com/office/drawing/2014/main" id="{8DBF82A1-E021-5CBE-DAF6-7522BF384514}"/>
              </a:ext>
            </a:extLst>
          </p:cNvPr>
          <p:cNvSpPr/>
          <p:nvPr/>
        </p:nvSpPr>
        <p:spPr>
          <a:xfrm>
            <a:off x="9513455" y="1865745"/>
            <a:ext cx="1699490" cy="10760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HTML Response from Wikipedia</a:t>
            </a:r>
          </a:p>
        </p:txBody>
      </p:sp>
      <p:sp>
        <p:nvSpPr>
          <p:cNvPr id="9" name="Rectangle: Rounded Corners 8">
            <a:extLst>
              <a:ext uri="{FF2B5EF4-FFF2-40B4-BE49-F238E27FC236}">
                <a16:creationId xmlns:a16="http://schemas.microsoft.com/office/drawing/2014/main" id="{C56DEED8-67D1-B2DE-6B65-BD01E4F4BA8F}"/>
              </a:ext>
            </a:extLst>
          </p:cNvPr>
          <p:cNvSpPr/>
          <p:nvPr/>
        </p:nvSpPr>
        <p:spPr>
          <a:xfrm>
            <a:off x="6959600" y="1865745"/>
            <a:ext cx="1620982" cy="10760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Response from SpaceX API</a:t>
            </a:r>
          </a:p>
        </p:txBody>
      </p:sp>
      <p:sp>
        <p:nvSpPr>
          <p:cNvPr id="11" name="Rectangle: Rounded Corners 10">
            <a:extLst>
              <a:ext uri="{FF2B5EF4-FFF2-40B4-BE49-F238E27FC236}">
                <a16:creationId xmlns:a16="http://schemas.microsoft.com/office/drawing/2014/main" id="{E8903D85-6A58-B9EB-87E3-B998EB254FAF}"/>
              </a:ext>
            </a:extLst>
          </p:cNvPr>
          <p:cNvSpPr/>
          <p:nvPr/>
        </p:nvSpPr>
        <p:spPr>
          <a:xfrm>
            <a:off x="9513455" y="3108034"/>
            <a:ext cx="1699490" cy="10760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Parse data using Beautiful Soup</a:t>
            </a:r>
          </a:p>
        </p:txBody>
      </p:sp>
      <p:sp>
        <p:nvSpPr>
          <p:cNvPr id="13" name="Rectangle: Rounded Corners 12">
            <a:extLst>
              <a:ext uri="{FF2B5EF4-FFF2-40B4-BE49-F238E27FC236}">
                <a16:creationId xmlns:a16="http://schemas.microsoft.com/office/drawing/2014/main" id="{81AA94A7-C1F7-3F74-1F6B-89E4EB5095A9}"/>
              </a:ext>
            </a:extLst>
          </p:cNvPr>
          <p:cNvSpPr/>
          <p:nvPr/>
        </p:nvSpPr>
        <p:spPr>
          <a:xfrm>
            <a:off x="6959600" y="3108034"/>
            <a:ext cx="1699490" cy="10760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Returns data in JSON file</a:t>
            </a:r>
          </a:p>
        </p:txBody>
      </p:sp>
      <p:sp>
        <p:nvSpPr>
          <p:cNvPr id="14" name="Rectangle: Rounded Corners 13">
            <a:extLst>
              <a:ext uri="{FF2B5EF4-FFF2-40B4-BE49-F238E27FC236}">
                <a16:creationId xmlns:a16="http://schemas.microsoft.com/office/drawing/2014/main" id="{1B2489E7-E0FB-E19C-29D2-1686EFBA541A}"/>
              </a:ext>
            </a:extLst>
          </p:cNvPr>
          <p:cNvSpPr/>
          <p:nvPr/>
        </p:nvSpPr>
        <p:spPr>
          <a:xfrm>
            <a:off x="6959600" y="1865745"/>
            <a:ext cx="1699490" cy="10760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Response from SpaceX API</a:t>
            </a:r>
          </a:p>
        </p:txBody>
      </p:sp>
      <p:sp>
        <p:nvSpPr>
          <p:cNvPr id="15" name="Rectangle: Rounded Corners 14">
            <a:extLst>
              <a:ext uri="{FF2B5EF4-FFF2-40B4-BE49-F238E27FC236}">
                <a16:creationId xmlns:a16="http://schemas.microsoft.com/office/drawing/2014/main" id="{4735DC86-B720-91AB-E1C0-2DF06973235A}"/>
              </a:ext>
            </a:extLst>
          </p:cNvPr>
          <p:cNvSpPr/>
          <p:nvPr/>
        </p:nvSpPr>
        <p:spPr>
          <a:xfrm>
            <a:off x="6959600" y="4350323"/>
            <a:ext cx="1699490" cy="10760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Convert to csv file</a:t>
            </a:r>
          </a:p>
        </p:txBody>
      </p:sp>
      <p:sp>
        <p:nvSpPr>
          <p:cNvPr id="16" name="Rectangle: Rounded Corners 15">
            <a:extLst>
              <a:ext uri="{FF2B5EF4-FFF2-40B4-BE49-F238E27FC236}">
                <a16:creationId xmlns:a16="http://schemas.microsoft.com/office/drawing/2014/main" id="{31FAC39D-8C83-E568-08C6-21ADC6326EAA}"/>
              </a:ext>
            </a:extLst>
          </p:cNvPr>
          <p:cNvSpPr/>
          <p:nvPr/>
        </p:nvSpPr>
        <p:spPr>
          <a:xfrm>
            <a:off x="9513455" y="4350323"/>
            <a:ext cx="1699490" cy="1076037"/>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dirty="0">
                <a:latin typeface="Abadi" panose="020B0604020104020204" pitchFamily="34" charset="0"/>
              </a:rPr>
              <a:t>Convert to csv file</a:t>
            </a:r>
          </a:p>
        </p:txBody>
      </p:sp>
      <p:cxnSp>
        <p:nvCxnSpPr>
          <p:cNvPr id="18" name="Straight Arrow Connector 17">
            <a:extLst>
              <a:ext uri="{FF2B5EF4-FFF2-40B4-BE49-F238E27FC236}">
                <a16:creationId xmlns:a16="http://schemas.microsoft.com/office/drawing/2014/main" id="{19129F06-D13B-84A2-1936-A71131BEAC67}"/>
              </a:ext>
            </a:extLst>
          </p:cNvPr>
          <p:cNvCxnSpPr>
            <a:stCxn id="14" idx="2"/>
            <a:endCxn id="13" idx="0"/>
          </p:cNvCxnSpPr>
          <p:nvPr/>
        </p:nvCxnSpPr>
        <p:spPr>
          <a:xfrm>
            <a:off x="7809345" y="2941782"/>
            <a:ext cx="0" cy="166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42267B7-4273-5261-0C84-58E083193F9C}"/>
              </a:ext>
            </a:extLst>
          </p:cNvPr>
          <p:cNvCxnSpPr>
            <a:stCxn id="13" idx="2"/>
            <a:endCxn id="15" idx="0"/>
          </p:cNvCxnSpPr>
          <p:nvPr/>
        </p:nvCxnSpPr>
        <p:spPr>
          <a:xfrm>
            <a:off x="7809345" y="4184071"/>
            <a:ext cx="0" cy="166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94E85A34-7B4F-EE8D-2C5D-AE46E1902C3C}"/>
              </a:ext>
            </a:extLst>
          </p:cNvPr>
          <p:cNvCxnSpPr>
            <a:stCxn id="8" idx="2"/>
            <a:endCxn id="11" idx="0"/>
          </p:cNvCxnSpPr>
          <p:nvPr/>
        </p:nvCxnSpPr>
        <p:spPr>
          <a:xfrm>
            <a:off x="10363200" y="2941782"/>
            <a:ext cx="0" cy="166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CCB1235F-4861-9DB1-DF83-B50D95C09D38}"/>
              </a:ext>
            </a:extLst>
          </p:cNvPr>
          <p:cNvCxnSpPr>
            <a:stCxn id="11" idx="2"/>
            <a:endCxn id="16" idx="0"/>
          </p:cNvCxnSpPr>
          <p:nvPr/>
        </p:nvCxnSpPr>
        <p:spPr>
          <a:xfrm>
            <a:off x="10363200" y="4184071"/>
            <a:ext cx="0" cy="1662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collection using the SpaceX REST API calls.</a:t>
            </a:r>
            <a:endParaRPr lang="en-US" sz="2200" dirty="0">
              <a:solidFill>
                <a:schemeClr val="accent3">
                  <a:lumMod val="25000"/>
                </a:schemeClr>
              </a:solidFill>
              <a:latin typeface="Abadi"/>
            </a:endParaRPr>
          </a:p>
          <a:p>
            <a:r>
              <a:rPr lang="en-US" sz="2200" dirty="0">
                <a:latin typeface="Abadi" panose="020B0604020104020204" pitchFamily="34" charset="0"/>
              </a:rPr>
              <a:t>Code: (</a:t>
            </a:r>
            <a:r>
              <a:rPr lang="en-US" sz="2200" dirty="0">
                <a:solidFill>
                  <a:srgbClr val="0948CB"/>
                </a:solidFill>
                <a:latin typeface="Abadi" panose="020B0604020104020204" pitchFamily="34" charset="0"/>
                <a:hlinkClick r:id="rId3">
                  <a:extLst>
                    <a:ext uri="{A12FA001-AC4F-418D-AE19-62706E023703}">
                      <ahyp:hlinkClr xmlns:ahyp="http://schemas.microsoft.com/office/drawing/2018/hyperlinkcolor" val="tx"/>
                    </a:ext>
                  </a:extLst>
                </a:hlinkClick>
              </a:rPr>
              <a:t>https://github.com/liam-stuart/Applied-Data-Science-Capstone/blob/main/Data%20Collection%20API.ipynb</a:t>
            </a:r>
            <a:r>
              <a:rPr lang="en-US" sz="2200" dirty="0">
                <a:latin typeface="Abadi" panose="020B0604020104020204" pitchFamily="34" charset="0"/>
              </a:rPr>
              <a:t>)</a:t>
            </a:r>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7" name="Picture 6">
            <a:extLst>
              <a:ext uri="{FF2B5EF4-FFF2-40B4-BE49-F238E27FC236}">
                <a16:creationId xmlns:a16="http://schemas.microsoft.com/office/drawing/2014/main" id="{31016CA6-6EA1-9697-436D-CD9CE97F3E9E}"/>
              </a:ext>
            </a:extLst>
          </p:cNvPr>
          <p:cNvPicPr>
            <a:picLocks noChangeAspect="1"/>
          </p:cNvPicPr>
          <p:nvPr/>
        </p:nvPicPr>
        <p:blipFill>
          <a:blip r:embed="rId4"/>
          <a:stretch>
            <a:fillRect/>
          </a:stretch>
        </p:blipFill>
        <p:spPr>
          <a:xfrm>
            <a:off x="6096000" y="1705266"/>
            <a:ext cx="2049389" cy="477862"/>
          </a:xfrm>
          <a:prstGeom prst="rect">
            <a:avLst/>
          </a:prstGeom>
        </p:spPr>
      </p:pic>
      <p:pic>
        <p:nvPicPr>
          <p:cNvPr id="9" name="Picture 8">
            <a:extLst>
              <a:ext uri="{FF2B5EF4-FFF2-40B4-BE49-F238E27FC236}">
                <a16:creationId xmlns:a16="http://schemas.microsoft.com/office/drawing/2014/main" id="{16B3FE54-DCD3-901A-7BFB-582F4D4B76DE}"/>
              </a:ext>
            </a:extLst>
          </p:cNvPr>
          <p:cNvPicPr>
            <a:picLocks noChangeAspect="1"/>
          </p:cNvPicPr>
          <p:nvPr/>
        </p:nvPicPr>
        <p:blipFill>
          <a:blip r:embed="rId5"/>
          <a:stretch>
            <a:fillRect/>
          </a:stretch>
        </p:blipFill>
        <p:spPr>
          <a:xfrm>
            <a:off x="6096000" y="2609497"/>
            <a:ext cx="1952407" cy="209187"/>
          </a:xfrm>
          <a:prstGeom prst="rect">
            <a:avLst/>
          </a:prstGeom>
        </p:spPr>
      </p:pic>
      <p:pic>
        <p:nvPicPr>
          <p:cNvPr id="11" name="Picture 10">
            <a:extLst>
              <a:ext uri="{FF2B5EF4-FFF2-40B4-BE49-F238E27FC236}">
                <a16:creationId xmlns:a16="http://schemas.microsoft.com/office/drawing/2014/main" id="{DCB44E8A-358B-AC10-4886-D19A33E27C4C}"/>
              </a:ext>
            </a:extLst>
          </p:cNvPr>
          <p:cNvPicPr>
            <a:picLocks noChangeAspect="1"/>
          </p:cNvPicPr>
          <p:nvPr/>
        </p:nvPicPr>
        <p:blipFill>
          <a:blip r:embed="rId6"/>
          <a:stretch>
            <a:fillRect/>
          </a:stretch>
        </p:blipFill>
        <p:spPr>
          <a:xfrm>
            <a:off x="6096000" y="3285201"/>
            <a:ext cx="1100340" cy="477862"/>
          </a:xfrm>
          <a:prstGeom prst="rect">
            <a:avLst/>
          </a:prstGeom>
        </p:spPr>
      </p:pic>
      <p:pic>
        <p:nvPicPr>
          <p:cNvPr id="13" name="Picture 12">
            <a:extLst>
              <a:ext uri="{FF2B5EF4-FFF2-40B4-BE49-F238E27FC236}">
                <a16:creationId xmlns:a16="http://schemas.microsoft.com/office/drawing/2014/main" id="{0166684F-8987-F24A-9506-314F5C3221D6}"/>
              </a:ext>
            </a:extLst>
          </p:cNvPr>
          <p:cNvPicPr>
            <a:picLocks noChangeAspect="1"/>
          </p:cNvPicPr>
          <p:nvPr/>
        </p:nvPicPr>
        <p:blipFill>
          <a:blip r:embed="rId7"/>
          <a:stretch>
            <a:fillRect/>
          </a:stretch>
        </p:blipFill>
        <p:spPr>
          <a:xfrm>
            <a:off x="6052575" y="3991040"/>
            <a:ext cx="2329608" cy="1604160"/>
          </a:xfrm>
          <a:prstGeom prst="rect">
            <a:avLst/>
          </a:prstGeom>
        </p:spPr>
      </p:pic>
      <p:pic>
        <p:nvPicPr>
          <p:cNvPr id="15" name="Picture 14">
            <a:extLst>
              <a:ext uri="{FF2B5EF4-FFF2-40B4-BE49-F238E27FC236}">
                <a16:creationId xmlns:a16="http://schemas.microsoft.com/office/drawing/2014/main" id="{6D11CEBA-4066-A821-F035-C10D811A5DA3}"/>
              </a:ext>
            </a:extLst>
          </p:cNvPr>
          <p:cNvPicPr>
            <a:picLocks noChangeAspect="1"/>
          </p:cNvPicPr>
          <p:nvPr/>
        </p:nvPicPr>
        <p:blipFill>
          <a:blip r:embed="rId8"/>
          <a:stretch>
            <a:fillRect/>
          </a:stretch>
        </p:blipFill>
        <p:spPr>
          <a:xfrm>
            <a:off x="8468893" y="4453262"/>
            <a:ext cx="2191056" cy="200053"/>
          </a:xfrm>
          <a:prstGeom prst="rect">
            <a:avLst/>
          </a:prstGeom>
        </p:spPr>
      </p:pic>
      <p:pic>
        <p:nvPicPr>
          <p:cNvPr id="19" name="Picture 18">
            <a:extLst>
              <a:ext uri="{FF2B5EF4-FFF2-40B4-BE49-F238E27FC236}">
                <a16:creationId xmlns:a16="http://schemas.microsoft.com/office/drawing/2014/main" id="{B4B6C4B7-FA86-B95C-C405-9054B791A47F}"/>
              </a:ext>
            </a:extLst>
          </p:cNvPr>
          <p:cNvPicPr>
            <a:picLocks noChangeAspect="1"/>
          </p:cNvPicPr>
          <p:nvPr/>
        </p:nvPicPr>
        <p:blipFill>
          <a:blip r:embed="rId9"/>
          <a:stretch>
            <a:fillRect/>
          </a:stretch>
        </p:blipFill>
        <p:spPr>
          <a:xfrm>
            <a:off x="6027295" y="6310735"/>
            <a:ext cx="2623391" cy="106533"/>
          </a:xfrm>
          <a:prstGeom prst="rect">
            <a:avLst/>
          </a:prstGeom>
        </p:spPr>
      </p:pic>
      <p:sp>
        <p:nvSpPr>
          <p:cNvPr id="20" name="TextBox 19">
            <a:extLst>
              <a:ext uri="{FF2B5EF4-FFF2-40B4-BE49-F238E27FC236}">
                <a16:creationId xmlns:a16="http://schemas.microsoft.com/office/drawing/2014/main" id="{2830FB77-DD69-67A6-6361-1C358FE55F66}"/>
              </a:ext>
            </a:extLst>
          </p:cNvPr>
          <p:cNvSpPr txBox="1"/>
          <p:nvPr/>
        </p:nvSpPr>
        <p:spPr>
          <a:xfrm>
            <a:off x="6096000" y="1437043"/>
            <a:ext cx="2124031" cy="307777"/>
          </a:xfrm>
          <a:prstGeom prst="rect">
            <a:avLst/>
          </a:prstGeom>
          <a:noFill/>
        </p:spPr>
        <p:txBody>
          <a:bodyPr wrap="square" rtlCol="0">
            <a:spAutoFit/>
          </a:bodyPr>
          <a:lstStyle/>
          <a:p>
            <a:r>
              <a:rPr lang="en-GB" sz="1400" dirty="0"/>
              <a:t>1. Response from API</a:t>
            </a:r>
          </a:p>
        </p:txBody>
      </p:sp>
      <p:sp>
        <p:nvSpPr>
          <p:cNvPr id="21" name="TextBox 20">
            <a:extLst>
              <a:ext uri="{FF2B5EF4-FFF2-40B4-BE49-F238E27FC236}">
                <a16:creationId xmlns:a16="http://schemas.microsoft.com/office/drawing/2014/main" id="{9F7D38BD-5872-B4DE-B3F5-9239BFE8B035}"/>
              </a:ext>
            </a:extLst>
          </p:cNvPr>
          <p:cNvSpPr txBox="1"/>
          <p:nvPr/>
        </p:nvSpPr>
        <p:spPr>
          <a:xfrm>
            <a:off x="6096000" y="2270669"/>
            <a:ext cx="3685309" cy="307777"/>
          </a:xfrm>
          <a:prstGeom prst="rect">
            <a:avLst/>
          </a:prstGeom>
          <a:noFill/>
        </p:spPr>
        <p:txBody>
          <a:bodyPr wrap="square" rtlCol="0">
            <a:spAutoFit/>
          </a:bodyPr>
          <a:lstStyle/>
          <a:p>
            <a:r>
              <a:rPr lang="en-GB" sz="1400" dirty="0"/>
              <a:t>2. Convert to JSON File, then Pandas </a:t>
            </a:r>
            <a:r>
              <a:rPr lang="en-GB" sz="1400" dirty="0" err="1"/>
              <a:t>DataFrame</a:t>
            </a:r>
            <a:endParaRPr lang="en-GB" sz="1400" dirty="0"/>
          </a:p>
        </p:txBody>
      </p:sp>
      <p:sp>
        <p:nvSpPr>
          <p:cNvPr id="22" name="TextBox 21">
            <a:extLst>
              <a:ext uri="{FF2B5EF4-FFF2-40B4-BE49-F238E27FC236}">
                <a16:creationId xmlns:a16="http://schemas.microsoft.com/office/drawing/2014/main" id="{79DB8AC1-7CC3-4E43-DD73-EA7E308BB01F}"/>
              </a:ext>
            </a:extLst>
          </p:cNvPr>
          <p:cNvSpPr txBox="1"/>
          <p:nvPr/>
        </p:nvSpPr>
        <p:spPr>
          <a:xfrm>
            <a:off x="6091381" y="2910236"/>
            <a:ext cx="3121891" cy="307777"/>
          </a:xfrm>
          <a:prstGeom prst="rect">
            <a:avLst/>
          </a:prstGeom>
          <a:noFill/>
        </p:spPr>
        <p:txBody>
          <a:bodyPr wrap="square" rtlCol="0">
            <a:spAutoFit/>
          </a:bodyPr>
          <a:lstStyle/>
          <a:p>
            <a:r>
              <a:rPr lang="en-GB" sz="1400" dirty="0"/>
              <a:t>3. Apply functions to extract information</a:t>
            </a:r>
          </a:p>
        </p:txBody>
      </p:sp>
      <p:sp>
        <p:nvSpPr>
          <p:cNvPr id="23" name="TextBox 22">
            <a:extLst>
              <a:ext uri="{FF2B5EF4-FFF2-40B4-BE49-F238E27FC236}">
                <a16:creationId xmlns:a16="http://schemas.microsoft.com/office/drawing/2014/main" id="{12480A74-52EB-B306-95FB-9CA512E8CD46}"/>
              </a:ext>
            </a:extLst>
          </p:cNvPr>
          <p:cNvSpPr txBox="1"/>
          <p:nvPr/>
        </p:nvSpPr>
        <p:spPr>
          <a:xfrm>
            <a:off x="6096000" y="3719132"/>
            <a:ext cx="2992585" cy="307777"/>
          </a:xfrm>
          <a:prstGeom prst="rect">
            <a:avLst/>
          </a:prstGeom>
          <a:noFill/>
        </p:spPr>
        <p:txBody>
          <a:bodyPr wrap="square" rtlCol="0">
            <a:spAutoFit/>
          </a:bodyPr>
          <a:lstStyle/>
          <a:p>
            <a:r>
              <a:rPr lang="en-GB" sz="1400" dirty="0"/>
              <a:t>4. Create new Pandas </a:t>
            </a:r>
            <a:r>
              <a:rPr lang="en-GB" sz="1400" dirty="0" err="1"/>
              <a:t>DataFrame</a:t>
            </a:r>
            <a:endParaRPr lang="en-GB" sz="1400" dirty="0"/>
          </a:p>
        </p:txBody>
      </p:sp>
      <p:sp>
        <p:nvSpPr>
          <p:cNvPr id="24" name="TextBox 23">
            <a:extLst>
              <a:ext uri="{FF2B5EF4-FFF2-40B4-BE49-F238E27FC236}">
                <a16:creationId xmlns:a16="http://schemas.microsoft.com/office/drawing/2014/main" id="{36BD824F-ADE2-DD2D-D02B-40F28363C7BF}"/>
              </a:ext>
            </a:extLst>
          </p:cNvPr>
          <p:cNvSpPr txBox="1"/>
          <p:nvPr/>
        </p:nvSpPr>
        <p:spPr>
          <a:xfrm>
            <a:off x="6027294" y="5626746"/>
            <a:ext cx="4129977" cy="307777"/>
          </a:xfrm>
          <a:prstGeom prst="rect">
            <a:avLst/>
          </a:prstGeom>
          <a:noFill/>
        </p:spPr>
        <p:txBody>
          <a:bodyPr wrap="square" rtlCol="0">
            <a:spAutoFit/>
          </a:bodyPr>
          <a:lstStyle/>
          <a:p>
            <a:r>
              <a:rPr lang="en-GB" sz="1400" dirty="0"/>
              <a:t>5. Filter to Falcon 9 launches then convert to a csv file</a:t>
            </a:r>
          </a:p>
        </p:txBody>
      </p:sp>
      <p:cxnSp>
        <p:nvCxnSpPr>
          <p:cNvPr id="33" name="Connector: Elbow 32">
            <a:extLst>
              <a:ext uri="{FF2B5EF4-FFF2-40B4-BE49-F238E27FC236}">
                <a16:creationId xmlns:a16="http://schemas.microsoft.com/office/drawing/2014/main" id="{DEB707DB-EA3D-B169-2C04-97EE06D8CC8D}"/>
              </a:ext>
            </a:extLst>
          </p:cNvPr>
          <p:cNvCxnSpPr>
            <a:cxnSpLocks/>
            <a:stCxn id="7" idx="3"/>
            <a:endCxn id="9" idx="3"/>
          </p:cNvCxnSpPr>
          <p:nvPr/>
        </p:nvCxnSpPr>
        <p:spPr>
          <a:xfrm flipH="1">
            <a:off x="8048407" y="1944197"/>
            <a:ext cx="96982" cy="769894"/>
          </a:xfrm>
          <a:prstGeom prst="bentConnector3">
            <a:avLst>
              <a:gd name="adj1" fmla="val -1802377"/>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Elbow 39">
            <a:extLst>
              <a:ext uri="{FF2B5EF4-FFF2-40B4-BE49-F238E27FC236}">
                <a16:creationId xmlns:a16="http://schemas.microsoft.com/office/drawing/2014/main" id="{9A61CC30-7907-E490-8CDC-6FAA4EEC9403}"/>
              </a:ext>
            </a:extLst>
          </p:cNvPr>
          <p:cNvCxnSpPr>
            <a:cxnSpLocks/>
            <a:endCxn id="11" idx="3"/>
          </p:cNvCxnSpPr>
          <p:nvPr/>
        </p:nvCxnSpPr>
        <p:spPr>
          <a:xfrm rot="10800000" flipV="1">
            <a:off x="7196341" y="2846586"/>
            <a:ext cx="852067" cy="677545"/>
          </a:xfrm>
          <a:prstGeom prst="bentConnector3">
            <a:avLst>
              <a:gd name="adj1" fmla="val -14403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4451B06F-FF3D-B31C-D4FC-ABC134BAE21C}"/>
              </a:ext>
            </a:extLst>
          </p:cNvPr>
          <p:cNvCxnSpPr>
            <a:cxnSpLocks/>
            <a:endCxn id="15" idx="3"/>
          </p:cNvCxnSpPr>
          <p:nvPr/>
        </p:nvCxnSpPr>
        <p:spPr>
          <a:xfrm>
            <a:off x="7196340" y="3781442"/>
            <a:ext cx="3463609" cy="771847"/>
          </a:xfrm>
          <a:prstGeom prst="bentConnector3">
            <a:avLst>
              <a:gd name="adj1" fmla="val 106600"/>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E4A80B77-7A4D-B043-4265-46D390A3BD33}"/>
              </a:ext>
            </a:extLst>
          </p:cNvPr>
          <p:cNvCxnSpPr>
            <a:cxnSpLocks/>
            <a:endCxn id="19" idx="3"/>
          </p:cNvCxnSpPr>
          <p:nvPr/>
        </p:nvCxnSpPr>
        <p:spPr>
          <a:xfrm rot="16200000" flipH="1">
            <a:off x="8077270" y="5790586"/>
            <a:ext cx="831964" cy="314868"/>
          </a:xfrm>
          <a:prstGeom prst="bentConnector4">
            <a:avLst>
              <a:gd name="adj1" fmla="val -384"/>
              <a:gd name="adj2" fmla="val 89715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9" name="Picture 58">
            <a:extLst>
              <a:ext uri="{FF2B5EF4-FFF2-40B4-BE49-F238E27FC236}">
                <a16:creationId xmlns:a16="http://schemas.microsoft.com/office/drawing/2014/main" id="{6C8252DC-1605-6BCE-68DC-A736B8F4DC68}"/>
              </a:ext>
            </a:extLst>
          </p:cNvPr>
          <p:cNvPicPr>
            <a:picLocks noChangeAspect="1"/>
          </p:cNvPicPr>
          <p:nvPr/>
        </p:nvPicPr>
        <p:blipFill>
          <a:blip r:embed="rId10"/>
          <a:stretch>
            <a:fillRect/>
          </a:stretch>
        </p:blipFill>
        <p:spPr>
          <a:xfrm>
            <a:off x="6027295" y="6049703"/>
            <a:ext cx="2623391" cy="124611"/>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303</TotalTime>
  <Words>2302</Words>
  <Application>Microsoft Office PowerPoint</Application>
  <PresentationFormat>Widescreen</PresentationFormat>
  <Paragraphs>339</Paragraphs>
  <Slides>48</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48</vt:i4>
      </vt:variant>
    </vt:vector>
  </HeadingPairs>
  <TitlesOfParts>
    <vt:vector size="53"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Liam Stuart</cp:lastModifiedBy>
  <cp:revision>366</cp:revision>
  <dcterms:created xsi:type="dcterms:W3CDTF">2021-04-29T18:58:34Z</dcterms:created>
  <dcterms:modified xsi:type="dcterms:W3CDTF">2024-09-30T16:08:44Z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